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79" r:id="rId3"/>
    <p:sldId id="264" r:id="rId4"/>
    <p:sldId id="292" r:id="rId5"/>
    <p:sldId id="293" r:id="rId6"/>
    <p:sldId id="294" r:id="rId7"/>
    <p:sldId id="295" r:id="rId8"/>
    <p:sldId id="296" r:id="rId9"/>
    <p:sldId id="291" r:id="rId10"/>
    <p:sldId id="301" r:id="rId11"/>
    <p:sldId id="302" r:id="rId12"/>
    <p:sldId id="285" r:id="rId13"/>
    <p:sldId id="286" r:id="rId14"/>
    <p:sldId id="290" r:id="rId15"/>
    <p:sldId id="289" r:id="rId16"/>
    <p:sldId id="288" r:id="rId17"/>
    <p:sldId id="287" r:id="rId18"/>
    <p:sldId id="297" r:id="rId19"/>
    <p:sldId id="298" r:id="rId20"/>
    <p:sldId id="299" r:id="rId21"/>
    <p:sldId id="300" r:id="rId22"/>
    <p:sldId id="303" r:id="rId23"/>
    <p:sldId id="304" r:id="rId24"/>
    <p:sldId id="306" r:id="rId25"/>
    <p:sldId id="305" r:id="rId2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snapToGrid="0">
      <p:cViewPr varScale="1">
        <p:scale>
          <a:sx n="66" d="100"/>
          <a:sy n="66" d="100"/>
        </p:scale>
        <p:origin x="-426" y="-9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3EA30BF-7AE4-41DA-9117-24BF03D30A64}" type="slidenum">
              <a:rPr lang="en-GB"/>
              <a:pPr>
                <a:defRPr/>
              </a:pPr>
              <a:t>‹#›</a:t>
            </a:fld>
            <a:endParaRPr lang="en-GB"/>
          </a:p>
        </p:txBody>
      </p:sp>
    </p:spTree>
    <p:extLst>
      <p:ext uri="{BB962C8B-B14F-4D97-AF65-F5344CB8AC3E}">
        <p14:creationId xmlns:p14="http://schemas.microsoft.com/office/powerpoint/2010/main" val="3600536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141A5F-146C-4753-B82F-A1F02684BAB9}" type="slidenum">
              <a:rPr lang="en-GB" smtClean="0"/>
              <a:pPr eaLnBrk="1" hangingPunct="1"/>
              <a:t>3</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16</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17</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18</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19</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20</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21</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141A5F-146C-4753-B82F-A1F02684BAB9}" type="slidenum">
              <a:rPr lang="en-GB" smtClean="0"/>
              <a:pPr eaLnBrk="1" hangingPunct="1"/>
              <a:t>4</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141A5F-146C-4753-B82F-A1F02684BAB9}" type="slidenum">
              <a:rPr lang="en-GB" smtClean="0"/>
              <a:pPr eaLnBrk="1" hangingPunct="1"/>
              <a:t>5</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141A5F-146C-4753-B82F-A1F02684BAB9}" type="slidenum">
              <a:rPr lang="en-GB" smtClean="0"/>
              <a:pPr eaLnBrk="1" hangingPunct="1"/>
              <a:t>6</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141A5F-146C-4753-B82F-A1F02684BAB9}" type="slidenum">
              <a:rPr lang="en-GB" smtClean="0"/>
              <a:pPr eaLnBrk="1" hangingPunct="1"/>
              <a:t>7</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12</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13</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14</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B8C994-0FFF-4261-8938-E4AA539328EE}" type="slidenum">
              <a:rPr lang="en-GB" smtClean="0"/>
              <a:pPr eaLnBrk="1" hangingPunct="1"/>
              <a:t>15</a:t>
            </a:fld>
            <a:endParaRPr lang="en-GB"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7706" y="4745759"/>
            <a:ext cx="7772400" cy="1470025"/>
          </a:xfrm>
        </p:spPr>
        <p:txBody>
          <a:bodyPr/>
          <a:lstStyle>
            <a:lvl1pPr algn="ctr">
              <a:defRPr sz="3600" b="1" baseline="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029524" y="5809759"/>
            <a:ext cx="5140712" cy="420025"/>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01A18100-4C03-4EA1-93CC-0A09D3E3B9B1}" type="slidenum">
              <a:rPr lang="en-GB"/>
              <a:pPr>
                <a:defRPr/>
              </a:pPr>
              <a:t>‹#›</a:t>
            </a:fld>
            <a:endParaRPr lang="en-GB"/>
          </a:p>
        </p:txBody>
      </p:sp>
    </p:spTree>
    <p:extLst>
      <p:ext uri="{BB962C8B-B14F-4D97-AF65-F5344CB8AC3E}">
        <p14:creationId xmlns:p14="http://schemas.microsoft.com/office/powerpoint/2010/main" val="30062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CEC2105-53CA-4C0D-8CBC-F4E6E44987E8}" type="slidenum">
              <a:rPr lang="en-GB"/>
              <a:pPr>
                <a:defRPr/>
              </a:pPr>
              <a:t>‹#›</a:t>
            </a:fld>
            <a:endParaRPr lang="en-GB" dirty="0"/>
          </a:p>
        </p:txBody>
      </p:sp>
    </p:spTree>
    <p:extLst>
      <p:ext uri="{BB962C8B-B14F-4D97-AF65-F5344CB8AC3E}">
        <p14:creationId xmlns:p14="http://schemas.microsoft.com/office/powerpoint/2010/main" val="209705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C48CE8D-E25D-4079-AFBD-289D5EAC807F}" type="slidenum">
              <a:rPr lang="en-GB"/>
              <a:pPr>
                <a:defRPr/>
              </a:pPr>
              <a:t>‹#›</a:t>
            </a:fld>
            <a:endParaRPr lang="en-GB" dirty="0"/>
          </a:p>
        </p:txBody>
      </p:sp>
    </p:spTree>
    <p:extLst>
      <p:ext uri="{BB962C8B-B14F-4D97-AF65-F5344CB8AC3E}">
        <p14:creationId xmlns:p14="http://schemas.microsoft.com/office/powerpoint/2010/main" val="335314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6191354-F77B-4AD3-9D33-07AFB68E7458}" type="slidenum">
              <a:rPr lang="en-GB"/>
              <a:pPr>
                <a:defRPr/>
              </a:pPr>
              <a:t>‹#›</a:t>
            </a:fld>
            <a:endParaRPr lang="en-GB" dirty="0"/>
          </a:p>
        </p:txBody>
      </p:sp>
    </p:spTree>
    <p:extLst>
      <p:ext uri="{BB962C8B-B14F-4D97-AF65-F5344CB8AC3E}">
        <p14:creationId xmlns:p14="http://schemas.microsoft.com/office/powerpoint/2010/main" val="210547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BDB597F-714F-4CE4-9543-E7AA74F8818A}" type="slidenum">
              <a:rPr lang="en-GB"/>
              <a:pPr>
                <a:defRPr/>
              </a:pPr>
              <a:t>‹#›</a:t>
            </a:fld>
            <a:endParaRPr lang="en-GB" dirty="0"/>
          </a:p>
        </p:txBody>
      </p:sp>
    </p:spTree>
    <p:extLst>
      <p:ext uri="{BB962C8B-B14F-4D97-AF65-F5344CB8AC3E}">
        <p14:creationId xmlns:p14="http://schemas.microsoft.com/office/powerpoint/2010/main" val="3786030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415AA7-D748-4B91-AD20-BDF6452F7F36}" type="slidenum">
              <a:rPr lang="en-GB"/>
              <a:pPr>
                <a:defRPr/>
              </a:pPr>
              <a:t>‹#›</a:t>
            </a:fld>
            <a:endParaRPr lang="en-GB" dirty="0"/>
          </a:p>
        </p:txBody>
      </p:sp>
    </p:spTree>
    <p:extLst>
      <p:ext uri="{BB962C8B-B14F-4D97-AF65-F5344CB8AC3E}">
        <p14:creationId xmlns:p14="http://schemas.microsoft.com/office/powerpoint/2010/main" val="3302742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AF2AF0A-EE4F-446B-AF81-B18BF5ADBBA5}" type="slidenum">
              <a:rPr lang="en-GB"/>
              <a:pPr>
                <a:defRPr/>
              </a:pPr>
              <a:t>‹#›</a:t>
            </a:fld>
            <a:endParaRPr lang="en-GB" dirty="0"/>
          </a:p>
        </p:txBody>
      </p:sp>
    </p:spTree>
    <p:extLst>
      <p:ext uri="{BB962C8B-B14F-4D97-AF65-F5344CB8AC3E}">
        <p14:creationId xmlns:p14="http://schemas.microsoft.com/office/powerpoint/2010/main" val="359204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781BBF-6D7D-42F3-959D-1F1328ED1233}" type="slidenum">
              <a:rPr lang="en-GB"/>
              <a:pPr>
                <a:defRPr/>
              </a:pPr>
              <a:t>‹#›</a:t>
            </a:fld>
            <a:endParaRPr lang="en-GB" dirty="0"/>
          </a:p>
        </p:txBody>
      </p:sp>
    </p:spTree>
    <p:extLst>
      <p:ext uri="{BB962C8B-B14F-4D97-AF65-F5344CB8AC3E}">
        <p14:creationId xmlns:p14="http://schemas.microsoft.com/office/powerpoint/2010/main" val="1443259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0409CB9-9821-4AC7-8598-2A2AE372189C}" type="slidenum">
              <a:rPr lang="en-GB"/>
              <a:pPr>
                <a:defRPr/>
              </a:pPr>
              <a:t>‹#›</a:t>
            </a:fld>
            <a:endParaRPr lang="en-GB" dirty="0"/>
          </a:p>
        </p:txBody>
      </p:sp>
    </p:spTree>
    <p:extLst>
      <p:ext uri="{BB962C8B-B14F-4D97-AF65-F5344CB8AC3E}">
        <p14:creationId xmlns:p14="http://schemas.microsoft.com/office/powerpoint/2010/main" val="26018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8351" y="1445525"/>
            <a:ext cx="8229600" cy="1143000"/>
          </a:xfrm>
        </p:spPr>
        <p:txBody>
          <a:bodyPr/>
          <a:lstStyle>
            <a:lvl1pPr>
              <a:defRPr sz="3600" b="1" baseline="0"/>
            </a:lvl1pPr>
          </a:lstStyle>
          <a:p>
            <a:r>
              <a:rPr lang="en-US" smtClean="0"/>
              <a:t>Click to edit Master title style</a:t>
            </a:r>
            <a:endParaRPr lang="en-GB" dirty="0"/>
          </a:p>
        </p:txBody>
      </p:sp>
      <p:sp>
        <p:nvSpPr>
          <p:cNvPr id="3" name="Content Placeholder 2"/>
          <p:cNvSpPr>
            <a:spLocks noGrp="1"/>
          </p:cNvSpPr>
          <p:nvPr>
            <p:ph idx="1"/>
          </p:nvPr>
        </p:nvSpPr>
        <p:spPr>
          <a:xfrm>
            <a:off x="457200" y="2587104"/>
            <a:ext cx="8229600" cy="2457412"/>
          </a:xfrm>
        </p:spPr>
        <p:txBody>
          <a:bodyPr/>
          <a:lstStyle>
            <a:lvl1pPr algn="ctr">
              <a:defRPr sz="3000"/>
            </a:lvl1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EEDF12-7630-4F8F-993A-2E4391A9FAA6}" type="slidenum">
              <a:rPr lang="en-GB"/>
              <a:pPr>
                <a:defRPr/>
              </a:pPr>
              <a:t>‹#›</a:t>
            </a:fld>
            <a:endParaRPr lang="en-GB" dirty="0"/>
          </a:p>
        </p:txBody>
      </p:sp>
    </p:spTree>
    <p:extLst>
      <p:ext uri="{BB962C8B-B14F-4D97-AF65-F5344CB8AC3E}">
        <p14:creationId xmlns:p14="http://schemas.microsoft.com/office/powerpoint/2010/main" val="11183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8351" y="1445525"/>
            <a:ext cx="8229600" cy="1143000"/>
          </a:xfrm>
        </p:spPr>
        <p:txBody>
          <a:bodyPr/>
          <a:lstStyle>
            <a:lvl1pPr>
              <a:defRPr sz="3600" b="1" baseline="0"/>
            </a:lvl1pPr>
          </a:lstStyle>
          <a:p>
            <a:r>
              <a:rPr lang="en-US" smtClean="0"/>
              <a:t>Click to edit Master title style</a:t>
            </a:r>
            <a:endParaRPr lang="en-GB" dirty="0"/>
          </a:p>
        </p:txBody>
      </p:sp>
      <p:sp>
        <p:nvSpPr>
          <p:cNvPr id="3" name="Content Placeholder 2"/>
          <p:cNvSpPr>
            <a:spLocks noGrp="1"/>
          </p:cNvSpPr>
          <p:nvPr>
            <p:ph idx="1"/>
          </p:nvPr>
        </p:nvSpPr>
        <p:spPr>
          <a:xfrm>
            <a:off x="457200" y="2587104"/>
            <a:ext cx="8229600" cy="2457412"/>
          </a:xfrm>
        </p:spPr>
        <p:txBody>
          <a:bodyPr/>
          <a:lstStyle>
            <a:lvl1pPr algn="ctr">
              <a:defRPr sz="3000"/>
            </a:lvl1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5A2600-2D70-4DA5-9FA8-1CD4D9D94E40}" type="slidenum">
              <a:rPr lang="en-GB"/>
              <a:pPr>
                <a:defRPr/>
              </a:pPr>
              <a:t>‹#›</a:t>
            </a:fld>
            <a:endParaRPr lang="en-GB" dirty="0"/>
          </a:p>
        </p:txBody>
      </p:sp>
    </p:spTree>
    <p:extLst>
      <p:ext uri="{BB962C8B-B14F-4D97-AF65-F5344CB8AC3E}">
        <p14:creationId xmlns:p14="http://schemas.microsoft.com/office/powerpoint/2010/main" val="190515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8351" y="1501280"/>
            <a:ext cx="8229600" cy="1143000"/>
          </a:xfrm>
        </p:spPr>
        <p:txBody>
          <a:bodyPr/>
          <a:lstStyle>
            <a:lvl1pPr>
              <a:defRPr sz="3600" b="1" baseline="0"/>
            </a:lvl1pPr>
          </a:lstStyle>
          <a:p>
            <a:r>
              <a:rPr lang="en-US"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D2F23F6-BBE9-4057-98CF-990D8DEC5826}" type="slidenum">
              <a:rPr lang="en-GB"/>
              <a:pPr>
                <a:defRPr/>
              </a:pPr>
              <a:t>‹#›</a:t>
            </a:fld>
            <a:endParaRPr lang="en-GB" dirty="0"/>
          </a:p>
        </p:txBody>
      </p:sp>
    </p:spTree>
    <p:extLst>
      <p:ext uri="{BB962C8B-B14F-4D97-AF65-F5344CB8AC3E}">
        <p14:creationId xmlns:p14="http://schemas.microsoft.com/office/powerpoint/2010/main" val="424685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Picture 4" descr="IMG_927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300" y="2662238"/>
            <a:ext cx="2916238" cy="3629025"/>
          </a:xfrm>
          <a:prstGeom prst="rect">
            <a:avLst/>
          </a:prstGeom>
          <a:solidFill>
            <a:schemeClr val="tx1"/>
          </a:solidFill>
          <a:ln>
            <a:noFill/>
          </a:ln>
          <a:extLs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468351" y="1501280"/>
            <a:ext cx="8229600" cy="1143000"/>
          </a:xfrm>
        </p:spPr>
        <p:txBody>
          <a:bodyPr/>
          <a:lstStyle>
            <a:lvl1pPr>
              <a:defRPr sz="3600" b="1" baseline="0"/>
            </a:lvl1pPr>
          </a:lstStyle>
          <a:p>
            <a:r>
              <a:rPr lang="en-US" smtClean="0"/>
              <a:t>Click to edit Master title style</a:t>
            </a:r>
            <a:endParaRPr lang="en-GB" dirty="0"/>
          </a:p>
        </p:txBody>
      </p:sp>
      <p:sp>
        <p:nvSpPr>
          <p:cNvPr id="8" name="Content Placeholder 2"/>
          <p:cNvSpPr>
            <a:spLocks noGrp="1"/>
          </p:cNvSpPr>
          <p:nvPr>
            <p:ph idx="1"/>
          </p:nvPr>
        </p:nvSpPr>
        <p:spPr>
          <a:xfrm>
            <a:off x="468351" y="2654010"/>
            <a:ext cx="8229600" cy="2457412"/>
          </a:xfrm>
        </p:spPr>
        <p:txBody>
          <a:bodyPr/>
          <a:lstStyle>
            <a:lvl1pPr algn="r">
              <a:defRPr sz="3000"/>
            </a:lvl1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FCEE6B29-6EA4-4024-9190-979DE701890E}" type="slidenum">
              <a:rPr lang="en-GB"/>
              <a:pPr>
                <a:defRPr/>
              </a:pPr>
              <a:t>‹#›</a:t>
            </a:fld>
            <a:endParaRPr lang="en-GB"/>
          </a:p>
        </p:txBody>
      </p:sp>
    </p:spTree>
    <p:extLst>
      <p:ext uri="{BB962C8B-B14F-4D97-AF65-F5344CB8AC3E}">
        <p14:creationId xmlns:p14="http://schemas.microsoft.com/office/powerpoint/2010/main" val="908883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200" y="397298"/>
            <a:ext cx="8229600" cy="1143000"/>
          </a:xfrm>
        </p:spPr>
        <p:txBody>
          <a:bodyPr/>
          <a:lstStyle>
            <a:lvl1pPr>
              <a:defRPr sz="3600" b="1"/>
            </a:lvl1pPr>
          </a:lstStyle>
          <a:p>
            <a:r>
              <a:rPr lang="en-US" dirty="0" smtClean="0"/>
              <a:t>Click to edit Master title style</a:t>
            </a:r>
            <a:endParaRPr lang="en-GB" dirty="0"/>
          </a:p>
        </p:txBody>
      </p:sp>
      <p:sp>
        <p:nvSpPr>
          <p:cNvPr id="3" name="Content Placeholder 2"/>
          <p:cNvSpPr>
            <a:spLocks noGrp="1"/>
          </p:cNvSpPr>
          <p:nvPr>
            <p:ph idx="1"/>
          </p:nvPr>
        </p:nvSpPr>
        <p:spPr>
          <a:xfrm>
            <a:off x="457200" y="1839951"/>
            <a:ext cx="8229600" cy="4286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32D50698-4EA0-48C1-9820-EA2639B405AC}" type="slidenum">
              <a:rPr lang="en-GB"/>
              <a:pPr>
                <a:defRPr/>
              </a:pPr>
              <a:t>‹#›</a:t>
            </a:fld>
            <a:endParaRPr lang="en-GB"/>
          </a:p>
        </p:txBody>
      </p:sp>
    </p:spTree>
    <p:extLst>
      <p:ext uri="{BB962C8B-B14F-4D97-AF65-F5344CB8AC3E}">
        <p14:creationId xmlns:p14="http://schemas.microsoft.com/office/powerpoint/2010/main" val="210527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631AFB-7E60-4CB8-82B8-7540E9CCD1DF}" type="slidenum">
              <a:rPr lang="en-GB"/>
              <a:pPr>
                <a:defRPr/>
              </a:pPr>
              <a:t>‹#›</a:t>
            </a:fld>
            <a:endParaRPr lang="en-GB" dirty="0"/>
          </a:p>
        </p:txBody>
      </p:sp>
    </p:spTree>
    <p:extLst>
      <p:ext uri="{BB962C8B-B14F-4D97-AF65-F5344CB8AC3E}">
        <p14:creationId xmlns:p14="http://schemas.microsoft.com/office/powerpoint/2010/main" val="419813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007AAE8-E881-4966-B189-2C848C806ED3}" type="slidenum">
              <a:rPr lang="en-GB"/>
              <a:pPr>
                <a:defRPr/>
              </a:pPr>
              <a:t>‹#›</a:t>
            </a:fld>
            <a:endParaRPr lang="en-GB" dirty="0"/>
          </a:p>
        </p:txBody>
      </p:sp>
    </p:spTree>
    <p:extLst>
      <p:ext uri="{BB962C8B-B14F-4D97-AF65-F5344CB8AC3E}">
        <p14:creationId xmlns:p14="http://schemas.microsoft.com/office/powerpoint/2010/main" val="61293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B387E15-6455-48F3-8C7D-219B7664F8B8}" type="slidenum">
              <a:rPr lang="en-GB"/>
              <a:pPr>
                <a:defRPr/>
              </a:pPr>
              <a:t>‹#›</a:t>
            </a:fld>
            <a:endParaRPr lang="en-GB" dirty="0"/>
          </a:p>
        </p:txBody>
      </p:sp>
    </p:spTree>
    <p:extLst>
      <p:ext uri="{BB962C8B-B14F-4D97-AF65-F5344CB8AC3E}">
        <p14:creationId xmlns:p14="http://schemas.microsoft.com/office/powerpoint/2010/main" val="36397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9DCA2B1E-2177-45AD-98C8-1C1E5F1D4EF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22" r:id="rId1"/>
    <p:sldLayoutId id="2147483708" r:id="rId2"/>
    <p:sldLayoutId id="2147483709" r:id="rId3"/>
    <p:sldLayoutId id="2147483710" r:id="rId4"/>
    <p:sldLayoutId id="2147483723" r:id="rId5"/>
    <p:sldLayoutId id="2147483724"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file:///\\lmi2\Wia\Workforce%20Development\Presentations\September\Decatur%209-4-13\bus%20and%20truck%20mechanics.xlsx"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file:///\\lmi2\Wia\Workforce%20Development\Presentations\September\Decatur%209-4-13\security%20guards.xlsx"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package" Target="../embeddings/Microsoft_Excel_Worksheet2.xlsx"/><Relationship Id="rId5" Type="http://schemas.openxmlformats.org/officeDocument/2006/relationships/oleObject" Target="../embeddings/oleObject2.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package" Target="../embeddings/Microsoft_Excel_Worksheet3.xlsx"/><Relationship Id="rId5" Type="http://schemas.openxmlformats.org/officeDocument/2006/relationships/oleObject" Target="../embeddings/oleObject3.bin"/><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package" Target="../embeddings/Microsoft_Excel_Worksheet4.xlsx"/><Relationship Id="rId5" Type="http://schemas.openxmlformats.org/officeDocument/2006/relationships/oleObject" Target="../embeddings/oleObject4.bin"/><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file:///\\lmi2\Wia\Workforce%20Development\Presentations\September\Decatur%209-4-13\sales%20reps%20except%20scientific.xlsx"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file:///\\lmi2\Wia\Workforce%20Development\Presentations\September\Decatur%209-4-13\carpenters.xlsx"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file:///\\lmi2\Wia\Workforce%20Development\Presentations\September\Decatur%209-4-13\LPN.xlsx"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19.emf"/><Relationship Id="rId5" Type="http://schemas.openxmlformats.org/officeDocument/2006/relationships/oleObject" Target="file:///\\lmi2\Wia\Workforce%20Development\Presentations\September\Decatur%209-4-13\merchandise%20displayers.xlsx"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labor.alabama.gov/lmi" TargetMode="External"/><Relationship Id="rId2" Type="http://schemas.openxmlformats.org/officeDocument/2006/relationships/hyperlink" Target="mailto:Tonya.Lee@labor.alabama.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0" y="2911764"/>
            <a:ext cx="9144000" cy="1470025"/>
          </a:xfrm>
        </p:spPr>
        <p:txBody>
          <a:bodyPr/>
          <a:lstStyle/>
          <a:p>
            <a:r>
              <a:rPr lang="en-GB"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Missing Piece</a:t>
            </a:r>
            <a:br>
              <a:rPr lang="en-GB"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GB"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Labor Market Information</a:t>
            </a:r>
          </a:p>
        </p:txBody>
      </p:sp>
      <p:sp>
        <p:nvSpPr>
          <p:cNvPr id="5123" name="Subtitle 4"/>
          <p:cNvSpPr>
            <a:spLocks noGrp="1"/>
          </p:cNvSpPr>
          <p:nvPr>
            <p:ph type="subTitle" idx="1"/>
          </p:nvPr>
        </p:nvSpPr>
        <p:spPr>
          <a:xfrm>
            <a:off x="0" y="5810249"/>
            <a:ext cx="9143999" cy="533989"/>
          </a:xfrm>
        </p:spPr>
        <p:txBody>
          <a:bodyPr/>
          <a:lstStyle/>
          <a:p>
            <a:r>
              <a:rPr lang="en-GB"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Tonya Lee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2579" y="5430981"/>
            <a:ext cx="1318295" cy="131417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1819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298"/>
            <a:ext cx="9144000" cy="1143000"/>
          </a:xfrm>
        </p:spPr>
        <p:txBody>
          <a:bodyPr/>
          <a:lstStyle/>
          <a:p>
            <a:r>
              <a:rPr lang="en-US" dirty="0" smtClean="0"/>
              <a:t>Selected Occupational Trends</a:t>
            </a:r>
            <a:endParaRPr lang="en-US" dirty="0"/>
          </a:p>
        </p:txBody>
      </p:sp>
      <p:sp>
        <p:nvSpPr>
          <p:cNvPr id="3" name="TextBox 2"/>
          <p:cNvSpPr txBox="1"/>
          <p:nvPr/>
        </p:nvSpPr>
        <p:spPr>
          <a:xfrm>
            <a:off x="443060" y="1801091"/>
            <a:ext cx="8399282" cy="4955203"/>
          </a:xfrm>
          <a:prstGeom prst="rect">
            <a:avLst/>
          </a:prstGeom>
          <a:noFill/>
        </p:spPr>
        <p:txBody>
          <a:bodyPr wrap="square" rtlCol="0">
            <a:spAutoFit/>
          </a:bodyPr>
          <a:lstStyle/>
          <a:p>
            <a:r>
              <a:rPr lang="en-US" sz="2000" b="1" i="1" dirty="0" smtClean="0">
                <a:solidFill>
                  <a:schemeClr val="tx1">
                    <a:lumMod val="75000"/>
                    <a:lumOff val="25000"/>
                  </a:schemeClr>
                </a:solidFill>
              </a:rPr>
              <a:t>New Dataset called </a:t>
            </a:r>
            <a:r>
              <a:rPr lang="en-US" sz="2000" b="1" i="1" u="sng" dirty="0" smtClean="0">
                <a:solidFill>
                  <a:schemeClr val="tx1">
                    <a:lumMod val="75000"/>
                    <a:lumOff val="25000"/>
                  </a:schemeClr>
                </a:solidFill>
              </a:rPr>
              <a:t>Help Wanted Online (HWOL)</a:t>
            </a:r>
          </a:p>
          <a:p>
            <a:pPr marL="800100" lvl="1" indent="-342900">
              <a:buBlip>
                <a:blip r:embed="rId2"/>
              </a:buBlip>
            </a:pPr>
            <a:r>
              <a:rPr lang="en-US" sz="2000" b="1" i="1" dirty="0" smtClean="0">
                <a:solidFill>
                  <a:schemeClr val="tx1">
                    <a:lumMod val="75000"/>
                    <a:lumOff val="25000"/>
                  </a:schemeClr>
                </a:solidFill>
              </a:rPr>
              <a:t>Pulls from Job Ads from all available sources</a:t>
            </a:r>
          </a:p>
          <a:p>
            <a:pPr marL="800100" lvl="1" indent="-342900">
              <a:buBlip>
                <a:blip r:embed="rId2"/>
              </a:buBlip>
            </a:pPr>
            <a:r>
              <a:rPr lang="en-US" sz="2000" b="1" i="1" dirty="0" smtClean="0">
                <a:solidFill>
                  <a:schemeClr val="tx1">
                    <a:lumMod val="75000"/>
                    <a:lumOff val="25000"/>
                  </a:schemeClr>
                </a:solidFill>
              </a:rPr>
              <a:t>Duplicates are eliminated through extensive analysis</a:t>
            </a:r>
          </a:p>
          <a:p>
            <a:pPr marL="800100" lvl="1" indent="-342900">
              <a:buBlip>
                <a:blip r:embed="rId2"/>
              </a:buBlip>
            </a:pPr>
            <a:r>
              <a:rPr lang="en-US" sz="2000" b="1" i="1" dirty="0" smtClean="0">
                <a:solidFill>
                  <a:schemeClr val="tx1">
                    <a:lumMod val="75000"/>
                    <a:lumOff val="25000"/>
                  </a:schemeClr>
                </a:solidFill>
              </a:rPr>
              <a:t>Available on a monthly basis</a:t>
            </a:r>
          </a:p>
          <a:p>
            <a:pPr marL="800100" lvl="1" indent="-342900">
              <a:buBlip>
                <a:blip r:embed="rId2"/>
              </a:buBlip>
            </a:pPr>
            <a:r>
              <a:rPr lang="en-US" sz="2000" b="1" i="1" dirty="0" smtClean="0">
                <a:solidFill>
                  <a:schemeClr val="tx1">
                    <a:lumMod val="75000"/>
                    <a:lumOff val="25000"/>
                  </a:schemeClr>
                </a:solidFill>
              </a:rPr>
              <a:t>Period covers mid month to mid month to allow comparison to Unemployment data</a:t>
            </a:r>
          </a:p>
          <a:p>
            <a:pPr marL="800100" lvl="1" indent="-342900">
              <a:buBlip>
                <a:blip r:embed="rId2"/>
              </a:buBlip>
            </a:pPr>
            <a:r>
              <a:rPr lang="en-US" sz="2000" b="1" i="1" dirty="0" smtClean="0">
                <a:solidFill>
                  <a:schemeClr val="tx1">
                    <a:lumMod val="75000"/>
                    <a:lumOff val="25000"/>
                  </a:schemeClr>
                </a:solidFill>
              </a:rPr>
              <a:t>Provides Employer names where they are present in a job ad</a:t>
            </a:r>
          </a:p>
          <a:p>
            <a:pPr marL="800100" lvl="1" indent="-342900">
              <a:buBlip>
                <a:blip r:embed="rId2"/>
              </a:buBlip>
            </a:pPr>
            <a:r>
              <a:rPr lang="en-US" sz="2000" b="1" i="1" dirty="0" smtClean="0">
                <a:solidFill>
                  <a:schemeClr val="tx1">
                    <a:lumMod val="75000"/>
                    <a:lumOff val="25000"/>
                  </a:schemeClr>
                </a:solidFill>
              </a:rPr>
              <a:t>Presents new ads (under 30 days old) and total ads (over 30 days old)</a:t>
            </a:r>
          </a:p>
          <a:p>
            <a:pPr marL="800100" lvl="1" indent="-342900">
              <a:buBlip>
                <a:blip r:embed="rId2"/>
              </a:buBlip>
            </a:pPr>
            <a:r>
              <a:rPr lang="en-US" sz="2000" b="1" i="1" dirty="0" smtClean="0">
                <a:solidFill>
                  <a:schemeClr val="tx1">
                    <a:lumMod val="75000"/>
                    <a:lumOff val="25000"/>
                  </a:schemeClr>
                </a:solidFill>
              </a:rPr>
              <a:t>Reports are produced monthly on the LMI website for the state, metropolitan areas, and workforce development regions every third Friday of the month with the release of the Unemployment Rate (with the exception of January and February)</a:t>
            </a:r>
          </a:p>
          <a:p>
            <a:pPr marL="742950" lvl="1" indent="-285750">
              <a:buFont typeface="Arial" charset="0"/>
              <a:buChar char="•"/>
            </a:pPr>
            <a:endParaRPr lang="en-US" dirty="0" smtClean="0"/>
          </a:p>
          <a:p>
            <a:pPr marL="742950" lvl="1" indent="-285750">
              <a:buFont typeface="Arial" charset="0"/>
              <a:buChar char="•"/>
            </a:pPr>
            <a:endParaRPr lang="en-US" dirty="0"/>
          </a:p>
        </p:txBody>
      </p:sp>
    </p:spTree>
    <p:extLst>
      <p:ext uri="{BB962C8B-B14F-4D97-AF65-F5344CB8AC3E}">
        <p14:creationId xmlns:p14="http://schemas.microsoft.com/office/powerpoint/2010/main" val="3370773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298"/>
            <a:ext cx="9144000" cy="1143000"/>
          </a:xfrm>
        </p:spPr>
        <p:txBody>
          <a:bodyPr/>
          <a:lstStyle/>
          <a:p>
            <a:r>
              <a:rPr lang="en-US" dirty="0" smtClean="0"/>
              <a:t>Selected Occupational Trends</a:t>
            </a:r>
            <a:endParaRPr lang="en-US" dirty="0"/>
          </a:p>
        </p:txBody>
      </p:sp>
      <p:sp>
        <p:nvSpPr>
          <p:cNvPr id="3" name="TextBox 2"/>
          <p:cNvSpPr txBox="1"/>
          <p:nvPr/>
        </p:nvSpPr>
        <p:spPr>
          <a:xfrm>
            <a:off x="1302338" y="2558467"/>
            <a:ext cx="6280727" cy="3724096"/>
          </a:xfrm>
          <a:prstGeom prst="rect">
            <a:avLst/>
          </a:prstGeom>
          <a:noFill/>
        </p:spPr>
        <p:txBody>
          <a:bodyPr wrap="square" rtlCol="0">
            <a:spAutoFit/>
          </a:bodyPr>
          <a:lstStyle/>
          <a:p>
            <a:pPr marL="800100" lvl="1" indent="-342900">
              <a:buBlip>
                <a:blip r:embed="rId2"/>
              </a:buBlip>
            </a:pPr>
            <a:r>
              <a:rPr lang="en-US" sz="2000" b="1" i="1" dirty="0" smtClean="0">
                <a:solidFill>
                  <a:schemeClr val="tx1">
                    <a:lumMod val="75000"/>
                    <a:lumOff val="25000"/>
                  </a:schemeClr>
                </a:solidFill>
              </a:rPr>
              <a:t>Plumbers</a:t>
            </a:r>
          </a:p>
          <a:p>
            <a:pPr marL="800100" lvl="1" indent="-342900">
              <a:buBlip>
                <a:blip r:embed="rId2"/>
              </a:buBlip>
            </a:pPr>
            <a:r>
              <a:rPr lang="en-US" sz="2000" b="1" i="1" dirty="0" smtClean="0">
                <a:solidFill>
                  <a:schemeClr val="tx1">
                    <a:lumMod val="75000"/>
                    <a:lumOff val="25000"/>
                  </a:schemeClr>
                </a:solidFill>
              </a:rPr>
              <a:t>Carpenters</a:t>
            </a:r>
          </a:p>
          <a:p>
            <a:pPr marL="800100" lvl="1" indent="-342900">
              <a:buBlip>
                <a:blip r:embed="rId2"/>
              </a:buBlip>
            </a:pPr>
            <a:r>
              <a:rPr lang="en-US" sz="2000" b="1" i="1" dirty="0" smtClean="0">
                <a:solidFill>
                  <a:schemeClr val="tx1">
                    <a:lumMod val="75000"/>
                    <a:lumOff val="25000"/>
                  </a:schemeClr>
                </a:solidFill>
              </a:rPr>
              <a:t>Electricians</a:t>
            </a:r>
          </a:p>
          <a:p>
            <a:pPr marL="800100" lvl="1" indent="-342900">
              <a:buBlip>
                <a:blip r:embed="rId2"/>
              </a:buBlip>
            </a:pPr>
            <a:r>
              <a:rPr lang="en-US" sz="2000" b="1" i="1" dirty="0" smtClean="0">
                <a:solidFill>
                  <a:schemeClr val="tx1">
                    <a:lumMod val="75000"/>
                    <a:lumOff val="25000"/>
                  </a:schemeClr>
                </a:solidFill>
              </a:rPr>
              <a:t>Maintenance and Repair Workers</a:t>
            </a:r>
          </a:p>
          <a:p>
            <a:pPr marL="800100" lvl="1" indent="-342900">
              <a:buBlip>
                <a:blip r:embed="rId2"/>
              </a:buBlip>
            </a:pPr>
            <a:r>
              <a:rPr lang="en-US" sz="2000" b="1" i="1" dirty="0" smtClean="0">
                <a:solidFill>
                  <a:schemeClr val="tx1">
                    <a:lumMod val="75000"/>
                    <a:lumOff val="25000"/>
                  </a:schemeClr>
                </a:solidFill>
              </a:rPr>
              <a:t>Bus and Truck Mechanics</a:t>
            </a:r>
          </a:p>
          <a:p>
            <a:pPr marL="800100" lvl="1" indent="-342900">
              <a:buBlip>
                <a:blip r:embed="rId2"/>
              </a:buBlip>
            </a:pPr>
            <a:r>
              <a:rPr lang="en-US" sz="2000" b="1" i="1" dirty="0" smtClean="0">
                <a:solidFill>
                  <a:schemeClr val="tx1">
                    <a:lumMod val="75000"/>
                    <a:lumOff val="25000"/>
                  </a:schemeClr>
                </a:solidFill>
              </a:rPr>
              <a:t>Truck Drivers</a:t>
            </a:r>
          </a:p>
          <a:p>
            <a:pPr marL="800100" lvl="1" indent="-342900">
              <a:buBlip>
                <a:blip r:embed="rId2"/>
              </a:buBlip>
            </a:pPr>
            <a:r>
              <a:rPr lang="en-US" sz="2000" b="1" i="1" dirty="0" smtClean="0">
                <a:solidFill>
                  <a:schemeClr val="tx1">
                    <a:lumMod val="75000"/>
                    <a:lumOff val="25000"/>
                  </a:schemeClr>
                </a:solidFill>
              </a:rPr>
              <a:t>Sales Reps Wholesale and Manufacturing</a:t>
            </a:r>
          </a:p>
          <a:p>
            <a:pPr marL="800100" lvl="1" indent="-342900">
              <a:buBlip>
                <a:blip r:embed="rId2"/>
              </a:buBlip>
            </a:pPr>
            <a:r>
              <a:rPr lang="en-US" sz="2000" b="1" i="1" dirty="0" smtClean="0">
                <a:solidFill>
                  <a:schemeClr val="tx1">
                    <a:lumMod val="75000"/>
                    <a:lumOff val="25000"/>
                  </a:schemeClr>
                </a:solidFill>
              </a:rPr>
              <a:t>Security Guards</a:t>
            </a:r>
          </a:p>
          <a:p>
            <a:pPr marL="800100" lvl="1" indent="-342900">
              <a:buBlip>
                <a:blip r:embed="rId2"/>
              </a:buBlip>
            </a:pPr>
            <a:r>
              <a:rPr lang="en-US" sz="2000" b="1" i="1" dirty="0" smtClean="0">
                <a:solidFill>
                  <a:schemeClr val="tx1">
                    <a:lumMod val="75000"/>
                    <a:lumOff val="25000"/>
                  </a:schemeClr>
                </a:solidFill>
              </a:rPr>
              <a:t>LPNs</a:t>
            </a:r>
          </a:p>
          <a:p>
            <a:pPr marL="800100" lvl="1" indent="-342900">
              <a:buBlip>
                <a:blip r:embed="rId2"/>
              </a:buBlip>
            </a:pPr>
            <a:r>
              <a:rPr lang="en-US" sz="2000" b="1" i="1" dirty="0" smtClean="0">
                <a:solidFill>
                  <a:schemeClr val="tx1">
                    <a:lumMod val="75000"/>
                    <a:lumOff val="25000"/>
                  </a:schemeClr>
                </a:solidFill>
              </a:rPr>
              <a:t>Merchandise Displayers</a:t>
            </a:r>
          </a:p>
          <a:p>
            <a:pPr marL="742950" lvl="1" indent="-285750">
              <a:buFont typeface="Arial" charset="0"/>
              <a:buChar char="•"/>
            </a:pPr>
            <a:endParaRPr lang="en-US" dirty="0" smtClean="0"/>
          </a:p>
          <a:p>
            <a:pPr marL="742950" lvl="1" indent="-285750">
              <a:buFont typeface="Arial" charset="0"/>
              <a:buChar char="•"/>
            </a:pPr>
            <a:endParaRPr lang="en-US" dirty="0"/>
          </a:p>
        </p:txBody>
      </p:sp>
      <p:sp>
        <p:nvSpPr>
          <p:cNvPr id="4" name="TextBox 3"/>
          <p:cNvSpPr txBox="1"/>
          <p:nvPr/>
        </p:nvSpPr>
        <p:spPr>
          <a:xfrm>
            <a:off x="0" y="1560945"/>
            <a:ext cx="9144000" cy="769441"/>
          </a:xfrm>
          <a:prstGeom prst="rect">
            <a:avLst/>
          </a:prstGeom>
          <a:noFill/>
        </p:spPr>
        <p:txBody>
          <a:bodyPr wrap="square" rtlCol="0">
            <a:spAutoFit/>
          </a:bodyPr>
          <a:lstStyle/>
          <a:p>
            <a:pPr algn="ctr"/>
            <a:r>
              <a:rPr lang="en-US" sz="2200" b="1" i="1" dirty="0" smtClean="0"/>
              <a:t>This list was chosen based on the upward trend in the number of job ads posted over the last 3 years in the City of Decatur</a:t>
            </a:r>
            <a:endParaRPr lang="en-US" sz="2200" b="1" i="1" dirty="0"/>
          </a:p>
        </p:txBody>
      </p:sp>
    </p:spTree>
    <p:extLst>
      <p:ext uri="{BB962C8B-B14F-4D97-AF65-F5344CB8AC3E}">
        <p14:creationId xmlns:p14="http://schemas.microsoft.com/office/powerpoint/2010/main" val="2992483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27023505"/>
              </p:ext>
            </p:extLst>
          </p:nvPr>
        </p:nvGraphicFramePr>
        <p:xfrm>
          <a:off x="63500" y="1884219"/>
          <a:ext cx="6165850" cy="4916632"/>
        </p:xfrm>
        <a:graphic>
          <a:graphicData uri="http://schemas.openxmlformats.org/presentationml/2006/ole">
            <mc:AlternateContent xmlns:mc="http://schemas.openxmlformats.org/markup-compatibility/2006">
              <mc:Choice xmlns:v="urn:schemas-microsoft-com:vml" Requires="v">
                <p:oleObj spid="_x0000_s16419" name="Worksheet" r:id="rId5" imgW="8362849" imgH="4972175" progId="Excel.Sheet.12">
                  <p:embed/>
                </p:oleObj>
              </mc:Choice>
              <mc:Fallback>
                <p:oleObj name="Worksheet" r:id="rId5" imgW="8362849" imgH="4972175" progId="Excel.Sheet.12">
                  <p:embed/>
                  <p:pic>
                    <p:nvPicPr>
                      <p:cNvPr id="0" name="Object 3"/>
                      <p:cNvPicPr>
                        <a:picLocks noChangeAspect="1" noChangeArrowheads="1"/>
                      </p:cNvPicPr>
                      <p:nvPr/>
                    </p:nvPicPr>
                    <p:blipFill>
                      <a:blip r:embed="rId6"/>
                      <a:srcRect/>
                      <a:stretch>
                        <a:fillRect/>
                      </a:stretch>
                    </p:blipFill>
                    <p:spPr bwMode="auto">
                      <a:xfrm>
                        <a:off x="63500" y="1884219"/>
                        <a:ext cx="6165850" cy="4916632"/>
                      </a:xfrm>
                      <a:prstGeom prst="rect">
                        <a:avLst/>
                      </a:prstGeom>
                      <a:noFill/>
                      <a:ln>
                        <a:noFill/>
                      </a:ln>
                    </p:spPr>
                  </p:pic>
                </p:oleObj>
              </mc:Fallback>
            </mc:AlternateContent>
          </a:graphicData>
        </a:graphic>
      </p:graphicFrame>
      <p:sp>
        <p:nvSpPr>
          <p:cNvPr id="3" name="TextBox 2"/>
          <p:cNvSpPr txBox="1"/>
          <p:nvPr/>
        </p:nvSpPr>
        <p:spPr>
          <a:xfrm>
            <a:off x="6122894" y="2402541"/>
            <a:ext cx="3021106" cy="3293209"/>
          </a:xfrm>
          <a:prstGeom prst="rect">
            <a:avLst/>
          </a:prstGeom>
          <a:noFill/>
        </p:spPr>
        <p:txBody>
          <a:bodyPr wrap="square" rtlCol="0">
            <a:spAutoFit/>
          </a:bodyPr>
          <a:lstStyle/>
          <a:p>
            <a:pPr marL="285750" indent="-285750">
              <a:buBlip>
                <a:blip r:embed="rId7"/>
              </a:buBlip>
            </a:pPr>
            <a:r>
              <a:rPr lang="en-US" sz="1600" dirty="0" smtClean="0"/>
              <a:t>Job Ads trend increase since 2010</a:t>
            </a:r>
          </a:p>
          <a:p>
            <a:pPr marL="285750" indent="-285750">
              <a:buBlip>
                <a:blip r:embed="rId7"/>
              </a:buBlip>
            </a:pPr>
            <a:r>
              <a:rPr lang="en-US" sz="1600" dirty="0" smtClean="0"/>
              <a:t>Average Wage $19.93 </a:t>
            </a:r>
            <a:r>
              <a:rPr lang="en-US" sz="1600" dirty="0" err="1" smtClean="0"/>
              <a:t>hr</a:t>
            </a:r>
            <a:endParaRPr lang="en-US" sz="1600" dirty="0" smtClean="0"/>
          </a:p>
          <a:p>
            <a:pPr marL="285750" indent="-285750">
              <a:buBlip>
                <a:blip r:embed="rId7"/>
              </a:buBlip>
            </a:pPr>
            <a:r>
              <a:rPr lang="en-US" sz="1600" dirty="0" smtClean="0"/>
              <a:t>Projections through 2020</a:t>
            </a:r>
          </a:p>
          <a:p>
            <a:pPr marL="742950" lvl="1" indent="-285750">
              <a:buBlip>
                <a:blip r:embed="rId7"/>
              </a:buBlip>
            </a:pPr>
            <a:r>
              <a:rPr lang="en-US" sz="1600" dirty="0" smtClean="0"/>
              <a:t>45 a year</a:t>
            </a:r>
          </a:p>
          <a:p>
            <a:pPr marL="285750" indent="-285750">
              <a:buBlip>
                <a:blip r:embed="rId7"/>
              </a:buBlip>
            </a:pPr>
            <a:r>
              <a:rPr lang="en-US" sz="1600" dirty="0" smtClean="0"/>
              <a:t>Entry Level Education Requirements</a:t>
            </a:r>
          </a:p>
          <a:p>
            <a:pPr marL="742950" lvl="1" indent="-285750">
              <a:buBlip>
                <a:blip r:embed="rId7"/>
              </a:buBlip>
            </a:pPr>
            <a:r>
              <a:rPr lang="en-US" sz="1600" dirty="0" smtClean="0"/>
              <a:t>High School Diploma</a:t>
            </a:r>
          </a:p>
          <a:p>
            <a:pPr marL="742950" lvl="1" indent="-285750">
              <a:buBlip>
                <a:blip r:embed="rId7"/>
              </a:buBlip>
            </a:pPr>
            <a:r>
              <a:rPr lang="en-US" sz="1600" dirty="0" smtClean="0"/>
              <a:t>Apprenticeship</a:t>
            </a:r>
          </a:p>
          <a:p>
            <a:pPr marL="285750" indent="-285750">
              <a:buBlip>
                <a:blip r:embed="rId7"/>
              </a:buBlip>
            </a:pPr>
            <a:r>
              <a:rPr lang="en-US" sz="1600" dirty="0"/>
              <a:t>Employers Hiring July 2013</a:t>
            </a:r>
          </a:p>
          <a:p>
            <a:pPr marL="742950" lvl="1" indent="-285750">
              <a:buBlip>
                <a:blip r:embed="rId7"/>
              </a:buBlip>
            </a:pPr>
            <a:r>
              <a:rPr lang="en-US" sz="1600" dirty="0" smtClean="0"/>
              <a:t>None listed in job ads</a:t>
            </a:r>
            <a:endParaRPr lang="en-US" sz="1600" dirty="0"/>
          </a:p>
          <a:p>
            <a:pPr marL="742950" lvl="1" indent="-285750">
              <a:buBlip>
                <a:blip r:embed="rId7"/>
              </a:buBlip>
            </a:pPr>
            <a:endParaRPr lang="en-US" sz="1600" dirty="0" smtClean="0"/>
          </a:p>
          <a:p>
            <a:pPr marL="742950" lvl="1" indent="-285750">
              <a:buFont typeface="Arial" charset="0"/>
              <a:buChar char="•"/>
            </a:pPr>
            <a:endParaRPr lang="en-US" sz="1600" dirty="0" smtClean="0"/>
          </a:p>
        </p:txBody>
      </p:sp>
      <p:sp>
        <p:nvSpPr>
          <p:cNvPr id="11"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Electricians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33899346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2402541"/>
            <a:ext cx="3021106" cy="4524315"/>
          </a:xfrm>
          <a:prstGeom prst="rect">
            <a:avLst/>
          </a:prstGeom>
          <a:noFill/>
        </p:spPr>
        <p:txBody>
          <a:bodyPr wrap="square" rtlCol="0">
            <a:spAutoFit/>
          </a:bodyPr>
          <a:lstStyle/>
          <a:p>
            <a:pPr marL="285750" indent="-285750">
              <a:buBlip>
                <a:blip r:embed="rId4"/>
              </a:buBlip>
            </a:pPr>
            <a:r>
              <a:rPr lang="en-US" sz="1600" dirty="0" smtClean="0"/>
              <a:t>Job Ads trend increase since 2010</a:t>
            </a:r>
          </a:p>
          <a:p>
            <a:pPr marL="285750" indent="-285750">
              <a:buBlip>
                <a:blip r:embed="rId4"/>
              </a:buBlip>
            </a:pPr>
            <a:r>
              <a:rPr lang="en-US" sz="1600" dirty="0" smtClean="0"/>
              <a:t>More Ads going unfilled more than 30 days</a:t>
            </a:r>
          </a:p>
          <a:p>
            <a:pPr marL="285750" indent="-285750">
              <a:buBlip>
                <a:blip r:embed="rId4"/>
              </a:buBlip>
            </a:pPr>
            <a:r>
              <a:rPr lang="en-US" sz="1600" dirty="0" smtClean="0"/>
              <a:t>Average Wage $18.46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20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Long-Term On-the-job Training</a:t>
            </a:r>
          </a:p>
          <a:p>
            <a:pPr marL="285750" indent="-285750">
              <a:buBlip>
                <a:blip r:embed="rId4"/>
              </a:buBlip>
            </a:pPr>
            <a:r>
              <a:rPr lang="en-US" sz="1600" dirty="0" smtClean="0"/>
              <a:t>Employers Hiring July 2013</a:t>
            </a:r>
            <a:endParaRPr lang="en-US" sz="1600" dirty="0"/>
          </a:p>
          <a:p>
            <a:pPr marL="742950" lvl="1" indent="-285750">
              <a:buBlip>
                <a:blip r:embed="rId4"/>
              </a:buBlip>
            </a:pPr>
            <a:r>
              <a:rPr lang="en-US" sz="1600" dirty="0" smtClean="0"/>
              <a:t>Thompson Tractor</a:t>
            </a:r>
          </a:p>
          <a:p>
            <a:pPr marL="742950" lvl="1" indent="-285750">
              <a:buBlip>
                <a:blip r:embed="rId4"/>
              </a:buBlip>
            </a:pPr>
            <a:r>
              <a:rPr lang="en-US" sz="1600" dirty="0" smtClean="0"/>
              <a:t>PENSKE</a:t>
            </a:r>
          </a:p>
          <a:p>
            <a:pPr marL="742950" lvl="1" indent="-285750">
              <a:buBlip>
                <a:blip r:embed="rId4"/>
              </a:buBlip>
            </a:pPr>
            <a:r>
              <a:rPr lang="en-US" sz="1600" dirty="0" smtClean="0"/>
              <a:t>A&amp;R Transport, Inc.</a:t>
            </a:r>
            <a:endParaRPr lang="en-US" sz="1600" dirty="0"/>
          </a:p>
          <a:p>
            <a:pPr marL="742950" lvl="1" indent="-285750">
              <a:buFont typeface="Arial" charset="0"/>
              <a:buChar char="•"/>
            </a:pPr>
            <a:endParaRPr lang="en-US" sz="1600" dirty="0" smtClean="0"/>
          </a:p>
          <a:p>
            <a:pPr marL="742950" lvl="1" indent="-285750">
              <a:buFont typeface="Arial" charset="0"/>
              <a:buChar char="•"/>
            </a:pPr>
            <a:endParaRPr lang="en-US" sz="1600" dirty="0" smtClean="0"/>
          </a:p>
        </p:txBody>
      </p:sp>
      <p:graphicFrame>
        <p:nvGraphicFramePr>
          <p:cNvPr id="10" name="Object 9"/>
          <p:cNvGraphicFramePr>
            <a:graphicFrameLocks noChangeAspect="1"/>
          </p:cNvGraphicFramePr>
          <p:nvPr>
            <p:extLst>
              <p:ext uri="{D42A27DB-BD31-4B8C-83A1-F6EECF244321}">
                <p14:modId xmlns:p14="http://schemas.microsoft.com/office/powerpoint/2010/main" val="789889343"/>
              </p:ext>
            </p:extLst>
          </p:nvPr>
        </p:nvGraphicFramePr>
        <p:xfrm>
          <a:off x="64656" y="1865745"/>
          <a:ext cx="6160654" cy="4758893"/>
        </p:xfrm>
        <a:graphic>
          <a:graphicData uri="http://schemas.openxmlformats.org/presentationml/2006/ole">
            <mc:AlternateContent xmlns:mc="http://schemas.openxmlformats.org/markup-compatibility/2006">
              <mc:Choice xmlns:v="urn:schemas-microsoft-com:vml" Requires="v">
                <p:oleObj spid="_x0000_s17445" name="Worksheet" r:id="rId5" imgW="8763135" imgH="6391175" progId="Excel.Sheet.12">
                  <p:link updateAutomatic="1"/>
                </p:oleObj>
              </mc:Choice>
              <mc:Fallback>
                <p:oleObj name="Worksheet" r:id="rId5" imgW="8763135" imgH="6391175" progId="Excel.Sheet.12">
                  <p:link updateAutomatic="1"/>
                  <p:pic>
                    <p:nvPicPr>
                      <p:cNvPr id="0" name=""/>
                      <p:cNvPicPr/>
                      <p:nvPr/>
                    </p:nvPicPr>
                    <p:blipFill>
                      <a:blip r:embed="rId6"/>
                      <a:stretch>
                        <a:fillRect/>
                      </a:stretch>
                    </p:blipFill>
                    <p:spPr>
                      <a:xfrm>
                        <a:off x="64656" y="1865745"/>
                        <a:ext cx="6160654" cy="4758893"/>
                      </a:xfrm>
                      <a:prstGeom prst="rect">
                        <a:avLst/>
                      </a:prstGeom>
                    </p:spPr>
                  </p:pic>
                </p:oleObj>
              </mc:Fallback>
            </mc:AlternateContent>
          </a:graphicData>
        </a:graphic>
      </p:graphicFrame>
      <p:sp>
        <p:nvSpPr>
          <p:cNvPr id="13"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Bus and Truck Mechanics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14435217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2402541"/>
            <a:ext cx="3021106" cy="4524315"/>
          </a:xfrm>
          <a:prstGeom prst="rect">
            <a:avLst/>
          </a:prstGeom>
          <a:noFill/>
        </p:spPr>
        <p:txBody>
          <a:bodyPr wrap="square" rtlCol="0">
            <a:spAutoFit/>
          </a:bodyPr>
          <a:lstStyle/>
          <a:p>
            <a:pPr marL="285750" indent="-285750">
              <a:buBlip>
                <a:blip r:embed="rId4"/>
              </a:buBlip>
            </a:pPr>
            <a:r>
              <a:rPr lang="en-US" sz="1600" dirty="0" smtClean="0"/>
              <a:t>Job Ads trend increase since 2010</a:t>
            </a:r>
          </a:p>
          <a:p>
            <a:pPr marL="285750" indent="-285750">
              <a:buBlip>
                <a:blip r:embed="rId4"/>
              </a:buBlip>
            </a:pPr>
            <a:r>
              <a:rPr lang="en-US" sz="1600" dirty="0" smtClean="0"/>
              <a:t>More Ads going unfilled more than 30 days</a:t>
            </a:r>
          </a:p>
          <a:p>
            <a:pPr marL="285750" indent="-285750">
              <a:buBlip>
                <a:blip r:embed="rId4"/>
              </a:buBlip>
            </a:pPr>
            <a:r>
              <a:rPr lang="en-US" sz="1600" dirty="0" smtClean="0"/>
              <a:t>Average Wage $17.68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70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Short On-the-job Training</a:t>
            </a:r>
          </a:p>
          <a:p>
            <a:pPr marL="285750" indent="-285750">
              <a:buBlip>
                <a:blip r:embed="rId4"/>
              </a:buBlip>
            </a:pPr>
            <a:r>
              <a:rPr lang="en-US" sz="1600" dirty="0"/>
              <a:t>Employers Hiring July 2013</a:t>
            </a:r>
          </a:p>
          <a:p>
            <a:pPr marL="742950" lvl="1" indent="-285750">
              <a:buBlip>
                <a:blip r:embed="rId4"/>
              </a:buBlip>
            </a:pPr>
            <a:r>
              <a:rPr lang="en-US" sz="1600" dirty="0" err="1" smtClean="0"/>
              <a:t>AlliedBarton</a:t>
            </a:r>
            <a:r>
              <a:rPr lang="en-US" sz="1600" dirty="0" smtClean="0"/>
              <a:t> Security</a:t>
            </a:r>
          </a:p>
          <a:p>
            <a:pPr marL="742950" lvl="1" indent="-285750">
              <a:buBlip>
                <a:blip r:embed="rId4"/>
              </a:buBlip>
            </a:pPr>
            <a:r>
              <a:rPr lang="en-US" sz="1600" dirty="0" smtClean="0"/>
              <a:t>Universal Protection Service</a:t>
            </a:r>
            <a:endParaRPr lang="en-US" sz="1600" dirty="0"/>
          </a:p>
          <a:p>
            <a:pPr marL="742950" lvl="1" indent="-285750">
              <a:buBlip>
                <a:blip r:embed="rId4"/>
              </a:buBlip>
            </a:pPr>
            <a:endParaRPr lang="en-US" sz="1600" dirty="0" smtClean="0"/>
          </a:p>
          <a:p>
            <a:pPr marL="742950" lvl="1" indent="-285750">
              <a:buFont typeface="Arial" charset="0"/>
              <a:buChar char="•"/>
            </a:pPr>
            <a:endParaRPr lang="en-US" sz="160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1030214770"/>
              </p:ext>
            </p:extLst>
          </p:nvPr>
        </p:nvGraphicFramePr>
        <p:xfrm>
          <a:off x="42726" y="1893455"/>
          <a:ext cx="6173347" cy="4731183"/>
        </p:xfrm>
        <a:graphic>
          <a:graphicData uri="http://schemas.openxmlformats.org/presentationml/2006/ole">
            <mc:AlternateContent xmlns:mc="http://schemas.openxmlformats.org/markup-compatibility/2006">
              <mc:Choice xmlns:v="urn:schemas-microsoft-com:vml" Requires="v">
                <p:oleObj spid="_x0000_s21535" name="Worksheet" r:id="rId5" imgW="8763135" imgH="6391175" progId="Excel.Sheet.12">
                  <p:link updateAutomatic="1"/>
                </p:oleObj>
              </mc:Choice>
              <mc:Fallback>
                <p:oleObj name="Worksheet" r:id="rId5" imgW="8763135" imgH="6391175" progId="Excel.Sheet.12">
                  <p:link updateAutomatic="1"/>
                  <p:pic>
                    <p:nvPicPr>
                      <p:cNvPr id="0" name=""/>
                      <p:cNvPicPr/>
                      <p:nvPr/>
                    </p:nvPicPr>
                    <p:blipFill>
                      <a:blip r:embed="rId6"/>
                      <a:stretch>
                        <a:fillRect/>
                      </a:stretch>
                    </p:blipFill>
                    <p:spPr>
                      <a:xfrm>
                        <a:off x="42726" y="1893455"/>
                        <a:ext cx="6173347" cy="4731183"/>
                      </a:xfrm>
                      <a:prstGeom prst="rect">
                        <a:avLst/>
                      </a:prstGeom>
                    </p:spPr>
                  </p:pic>
                </p:oleObj>
              </mc:Fallback>
            </mc:AlternateContent>
          </a:graphicData>
        </a:graphic>
      </p:graphicFrame>
      <p:sp>
        <p:nvSpPr>
          <p:cNvPr id="12"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Security Guards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10536123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General Maintenance and Repair Workers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sp>
        <p:nvSpPr>
          <p:cNvPr id="3" name="TextBox 2"/>
          <p:cNvSpPr txBox="1"/>
          <p:nvPr/>
        </p:nvSpPr>
        <p:spPr>
          <a:xfrm>
            <a:off x="6122894" y="2051573"/>
            <a:ext cx="3021106" cy="4524315"/>
          </a:xfrm>
          <a:prstGeom prst="rect">
            <a:avLst/>
          </a:prstGeom>
          <a:noFill/>
        </p:spPr>
        <p:txBody>
          <a:bodyPr wrap="square" rtlCol="0">
            <a:spAutoFit/>
          </a:bodyPr>
          <a:lstStyle/>
          <a:p>
            <a:pPr marL="285750" indent="-285750">
              <a:buBlip>
                <a:blip r:embed="rId4"/>
              </a:buBlip>
            </a:pPr>
            <a:r>
              <a:rPr lang="en-US" sz="1600" dirty="0" smtClean="0"/>
              <a:t>Job Ads trend increase since 2010</a:t>
            </a:r>
          </a:p>
          <a:p>
            <a:pPr marL="285750" indent="-285750">
              <a:buBlip>
                <a:blip r:embed="rId4"/>
              </a:buBlip>
            </a:pPr>
            <a:r>
              <a:rPr lang="en-US" sz="1600" dirty="0" smtClean="0"/>
              <a:t>More Ads going unfilled more than 30 days</a:t>
            </a:r>
          </a:p>
          <a:p>
            <a:pPr marL="285750" indent="-285750">
              <a:buBlip>
                <a:blip r:embed="rId4"/>
              </a:buBlip>
            </a:pPr>
            <a:r>
              <a:rPr lang="en-US" sz="1600" dirty="0" smtClean="0"/>
              <a:t>Average Wage $19.01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80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Moderate On-the-job Training</a:t>
            </a:r>
          </a:p>
          <a:p>
            <a:pPr marL="285750" indent="-285750">
              <a:buBlip>
                <a:blip r:embed="rId4"/>
              </a:buBlip>
            </a:pPr>
            <a:r>
              <a:rPr lang="en-US" sz="1600" dirty="0"/>
              <a:t>Employers Hiring July 2013</a:t>
            </a:r>
          </a:p>
          <a:p>
            <a:pPr marL="742950" lvl="1" indent="-285750">
              <a:buBlip>
                <a:blip r:embed="rId4"/>
              </a:buBlip>
            </a:pPr>
            <a:r>
              <a:rPr lang="en-US" sz="1600" dirty="0" smtClean="0"/>
              <a:t>Sunbelt Rentals</a:t>
            </a:r>
          </a:p>
          <a:p>
            <a:pPr marL="742950" lvl="1" indent="-285750">
              <a:buBlip>
                <a:blip r:embed="rId4"/>
              </a:buBlip>
            </a:pPr>
            <a:r>
              <a:rPr lang="en-US" sz="1600" dirty="0" smtClean="0"/>
              <a:t>Saputo Inc.</a:t>
            </a:r>
          </a:p>
          <a:p>
            <a:pPr marL="742950" lvl="1" indent="-285750">
              <a:buBlip>
                <a:blip r:embed="rId4"/>
              </a:buBlip>
            </a:pPr>
            <a:r>
              <a:rPr lang="en-US" sz="1600" dirty="0" smtClean="0"/>
              <a:t>BP Global</a:t>
            </a:r>
          </a:p>
          <a:p>
            <a:pPr marL="742950" lvl="1" indent="-285750">
              <a:buBlip>
                <a:blip r:embed="rId4"/>
              </a:buBlip>
            </a:pPr>
            <a:r>
              <a:rPr lang="en-US" sz="1600" dirty="0" smtClean="0"/>
              <a:t>BUNGE</a:t>
            </a:r>
          </a:p>
          <a:p>
            <a:pPr marL="742950" lvl="1" indent="-285750">
              <a:buFont typeface="Arial" charset="0"/>
              <a:buChar char="•"/>
            </a:pPr>
            <a:endParaRPr lang="en-US" sz="16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064888215"/>
              </p:ext>
            </p:extLst>
          </p:nvPr>
        </p:nvGraphicFramePr>
        <p:xfrm>
          <a:off x="30535" y="1902691"/>
          <a:ext cx="6182005" cy="4655127"/>
        </p:xfrm>
        <a:graphic>
          <a:graphicData uri="http://schemas.openxmlformats.org/presentationml/2006/ole">
            <mc:AlternateContent xmlns:mc="http://schemas.openxmlformats.org/markup-compatibility/2006">
              <mc:Choice xmlns:v="urn:schemas-microsoft-com:vml" Requires="v">
                <p:oleObj spid="_x0000_s20512" name="Worksheet" r:id="rId6" imgW="8258192" imgH="4886256" progId="Excel.Sheet.12">
                  <p:embed/>
                </p:oleObj>
              </mc:Choice>
              <mc:Fallback>
                <p:oleObj name="Worksheet" r:id="rId6" imgW="8258192" imgH="4886256" progId="Excel.Sheet.12">
                  <p:embed/>
                  <p:pic>
                    <p:nvPicPr>
                      <p:cNvPr id="0" name=""/>
                      <p:cNvPicPr/>
                      <p:nvPr/>
                    </p:nvPicPr>
                    <p:blipFill>
                      <a:blip r:embed="rId7"/>
                      <a:stretch>
                        <a:fillRect/>
                      </a:stretch>
                    </p:blipFill>
                    <p:spPr>
                      <a:xfrm>
                        <a:off x="30535" y="1902691"/>
                        <a:ext cx="6182005" cy="4655127"/>
                      </a:xfrm>
                      <a:prstGeom prst="rect">
                        <a:avLst/>
                      </a:prstGeom>
                    </p:spPr>
                  </p:pic>
                </p:oleObj>
              </mc:Fallback>
            </mc:AlternateContent>
          </a:graphicData>
        </a:graphic>
      </p:graphicFrame>
    </p:spTree>
    <p:extLst>
      <p:ext uri="{BB962C8B-B14F-4D97-AF65-F5344CB8AC3E}">
        <p14:creationId xmlns:p14="http://schemas.microsoft.com/office/powerpoint/2010/main" val="12420921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1903781"/>
            <a:ext cx="3021106" cy="5509200"/>
          </a:xfrm>
          <a:prstGeom prst="rect">
            <a:avLst/>
          </a:prstGeom>
          <a:noFill/>
        </p:spPr>
        <p:txBody>
          <a:bodyPr wrap="square" rtlCol="0">
            <a:spAutoFit/>
          </a:bodyPr>
          <a:lstStyle/>
          <a:p>
            <a:pPr marL="285750" indent="-285750">
              <a:buBlip>
                <a:blip r:embed="rId4"/>
              </a:buBlip>
            </a:pPr>
            <a:r>
              <a:rPr lang="en-US" sz="1600" dirty="0" smtClean="0"/>
              <a:t>Job Ads trend increase since 2010</a:t>
            </a:r>
          </a:p>
          <a:p>
            <a:pPr marL="285750" indent="-285750">
              <a:buBlip>
                <a:blip r:embed="rId4"/>
              </a:buBlip>
            </a:pPr>
            <a:r>
              <a:rPr lang="en-US" sz="1600" dirty="0" smtClean="0"/>
              <a:t>Large number of jobs going unfilled more than 30 days</a:t>
            </a:r>
          </a:p>
          <a:p>
            <a:pPr marL="285750" indent="-285750">
              <a:buBlip>
                <a:blip r:embed="rId4"/>
              </a:buBlip>
            </a:pPr>
            <a:r>
              <a:rPr lang="en-US" sz="1600" dirty="0" smtClean="0"/>
              <a:t>Average Wage $17.80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215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1-5 years related experience</a:t>
            </a:r>
          </a:p>
          <a:p>
            <a:pPr marL="742950" lvl="1" indent="-285750">
              <a:buBlip>
                <a:blip r:embed="rId4"/>
              </a:buBlip>
            </a:pPr>
            <a:r>
              <a:rPr lang="en-US" sz="1600" dirty="0" smtClean="0"/>
              <a:t>Short on-the-job training</a:t>
            </a:r>
          </a:p>
          <a:p>
            <a:pPr marL="285750" indent="-285750">
              <a:buBlip>
                <a:blip r:embed="rId4"/>
              </a:buBlip>
            </a:pPr>
            <a:r>
              <a:rPr lang="en-US" sz="1600" dirty="0"/>
              <a:t>Employers Hiring July 2013</a:t>
            </a:r>
          </a:p>
          <a:p>
            <a:pPr marL="742950" lvl="1" indent="-285750">
              <a:buBlip>
                <a:blip r:embed="rId4"/>
              </a:buBlip>
            </a:pPr>
            <a:r>
              <a:rPr lang="en-US" sz="1600" dirty="0" smtClean="0"/>
              <a:t>UPS</a:t>
            </a:r>
          </a:p>
          <a:p>
            <a:pPr marL="742950" lvl="1" indent="-285750">
              <a:buBlip>
                <a:blip r:embed="rId4"/>
              </a:buBlip>
            </a:pPr>
            <a:r>
              <a:rPr lang="en-US" sz="1600" dirty="0" smtClean="0"/>
              <a:t>U.S. Xpress</a:t>
            </a:r>
          </a:p>
          <a:p>
            <a:pPr marL="742950" lvl="1" indent="-285750">
              <a:buBlip>
                <a:blip r:embed="rId4"/>
              </a:buBlip>
            </a:pPr>
            <a:r>
              <a:rPr lang="en-US" sz="1600" dirty="0" smtClean="0"/>
              <a:t>Shaffer Trucking</a:t>
            </a:r>
          </a:p>
          <a:p>
            <a:pPr marL="742950" lvl="1" indent="-285750">
              <a:buBlip>
                <a:blip r:embed="rId4"/>
              </a:buBlip>
            </a:pPr>
            <a:r>
              <a:rPr lang="en-US" sz="1600" dirty="0" smtClean="0"/>
              <a:t>Fusion Transportation</a:t>
            </a:r>
          </a:p>
          <a:p>
            <a:pPr marL="742950" lvl="1" indent="-285750">
              <a:buBlip>
                <a:blip r:embed="rId4"/>
              </a:buBlip>
            </a:pPr>
            <a:r>
              <a:rPr lang="en-US" sz="1600" dirty="0" smtClean="0"/>
              <a:t>Covenant Transport</a:t>
            </a:r>
            <a:endParaRPr lang="en-US" sz="1600" dirty="0"/>
          </a:p>
          <a:p>
            <a:pPr marL="742950" lvl="1" indent="-285750">
              <a:buBlip>
                <a:blip r:embed="rId4"/>
              </a:buBlip>
            </a:pPr>
            <a:endParaRPr lang="en-US" sz="1600" dirty="0" smtClean="0"/>
          </a:p>
          <a:p>
            <a:pPr marL="742950" lvl="1" indent="-285750">
              <a:buFont typeface="Arial" charset="0"/>
              <a:buChar char="•"/>
            </a:pPr>
            <a:endParaRPr lang="en-US" sz="16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700520332"/>
              </p:ext>
            </p:extLst>
          </p:nvPr>
        </p:nvGraphicFramePr>
        <p:xfrm>
          <a:off x="0" y="1893455"/>
          <a:ext cx="6185647" cy="4655127"/>
        </p:xfrm>
        <a:graphic>
          <a:graphicData uri="http://schemas.openxmlformats.org/presentationml/2006/ole">
            <mc:AlternateContent xmlns:mc="http://schemas.openxmlformats.org/markup-compatibility/2006">
              <mc:Choice xmlns:v="urn:schemas-microsoft-com:vml" Requires="v">
                <p:oleObj spid="_x0000_s19489" name="Worksheet" r:id="rId6" imgW="8315257" imgH="4895985" progId="Excel.Sheet.12">
                  <p:embed/>
                </p:oleObj>
              </mc:Choice>
              <mc:Fallback>
                <p:oleObj name="Worksheet" r:id="rId6" imgW="8315257" imgH="4895985" progId="Excel.Shee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93455"/>
                        <a:ext cx="6185647" cy="4655127"/>
                      </a:xfrm>
                      <a:prstGeom prst="rect">
                        <a:avLst/>
                      </a:prstGeom>
                      <a:noFill/>
                      <a:ln>
                        <a:noFill/>
                      </a:ln>
                    </p:spPr>
                  </p:pic>
                </p:oleObj>
              </mc:Fallback>
            </mc:AlternateContent>
          </a:graphicData>
        </a:graphic>
      </p:graphicFrame>
      <p:sp>
        <p:nvSpPr>
          <p:cNvPr id="7"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Truck Drivers Heavy and Tractor Trailer</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38153149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2402541"/>
            <a:ext cx="3021106" cy="3785652"/>
          </a:xfrm>
          <a:prstGeom prst="rect">
            <a:avLst/>
          </a:prstGeom>
          <a:noFill/>
        </p:spPr>
        <p:txBody>
          <a:bodyPr wrap="square" rtlCol="0">
            <a:spAutoFit/>
          </a:bodyPr>
          <a:lstStyle/>
          <a:p>
            <a:pPr marL="285750" indent="-285750">
              <a:buBlip>
                <a:blip r:embed="rId4"/>
              </a:buBlip>
            </a:pPr>
            <a:r>
              <a:rPr lang="en-US" sz="1600" dirty="0" smtClean="0"/>
              <a:t>Job Ads trend increase since 2010</a:t>
            </a:r>
          </a:p>
          <a:p>
            <a:pPr marL="285750" indent="-285750">
              <a:buBlip>
                <a:blip r:embed="rId4"/>
              </a:buBlip>
            </a:pPr>
            <a:r>
              <a:rPr lang="en-US" sz="1600" dirty="0" smtClean="0"/>
              <a:t>Average Wage $18.99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45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Apprenticeship</a:t>
            </a:r>
          </a:p>
          <a:p>
            <a:pPr marL="285750" indent="-285750">
              <a:buBlip>
                <a:blip r:embed="rId4"/>
              </a:buBlip>
            </a:pPr>
            <a:r>
              <a:rPr lang="en-US" sz="1600" dirty="0"/>
              <a:t>Employers Hiring July 2013</a:t>
            </a:r>
          </a:p>
          <a:p>
            <a:pPr marL="742950" lvl="1" indent="-285750">
              <a:buBlip>
                <a:blip r:embed="rId4"/>
              </a:buBlip>
            </a:pPr>
            <a:r>
              <a:rPr lang="en-US" sz="1600" dirty="0" smtClean="0"/>
              <a:t>KBR, Inc.</a:t>
            </a:r>
          </a:p>
          <a:p>
            <a:pPr marL="742950" lvl="1" indent="-285750">
              <a:buBlip>
                <a:blip r:embed="rId4"/>
              </a:buBlip>
            </a:pPr>
            <a:r>
              <a:rPr lang="en-US" sz="1600" dirty="0" smtClean="0"/>
              <a:t>Kellogg Brown &amp; Root, Inc.</a:t>
            </a:r>
            <a:endParaRPr lang="en-US" sz="1600" dirty="0"/>
          </a:p>
          <a:p>
            <a:pPr marL="742950" lvl="1" indent="-285750">
              <a:buBlip>
                <a:blip r:embed="rId4"/>
              </a:buBlip>
            </a:pPr>
            <a:endParaRPr lang="en-US" sz="1600" dirty="0" smtClean="0"/>
          </a:p>
          <a:p>
            <a:pPr marL="742950" lvl="1" indent="-285750">
              <a:buFont typeface="Arial" charset="0"/>
              <a:buChar char="•"/>
            </a:pPr>
            <a:endParaRPr lang="en-US" sz="1600"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4133274135"/>
              </p:ext>
            </p:extLst>
          </p:nvPr>
        </p:nvGraphicFramePr>
        <p:xfrm>
          <a:off x="100014" y="1828800"/>
          <a:ext cx="6022880" cy="4930775"/>
        </p:xfrm>
        <a:graphic>
          <a:graphicData uri="http://schemas.openxmlformats.org/presentationml/2006/ole">
            <mc:AlternateContent xmlns:mc="http://schemas.openxmlformats.org/markup-compatibility/2006">
              <mc:Choice xmlns:v="urn:schemas-microsoft-com:vml" Requires="v">
                <p:oleObj spid="_x0000_s18465" name="Worksheet" r:id="rId6" imgW="8315257" imgH="4895985" progId="Excel.Sheet.12">
                  <p:embed/>
                </p:oleObj>
              </mc:Choice>
              <mc:Fallback>
                <p:oleObj name="Worksheet" r:id="rId6" imgW="8315257" imgH="4895985" progId="Excel.Shee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4" y="1828800"/>
                        <a:ext cx="6022880" cy="4930775"/>
                      </a:xfrm>
                      <a:prstGeom prst="rect">
                        <a:avLst/>
                      </a:prstGeom>
                      <a:noFill/>
                      <a:ln>
                        <a:noFill/>
                      </a:ln>
                    </p:spPr>
                  </p:pic>
                </p:oleObj>
              </mc:Fallback>
            </mc:AlternateContent>
          </a:graphicData>
        </a:graphic>
      </p:graphicFrame>
      <p:sp>
        <p:nvSpPr>
          <p:cNvPr id="7"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Plumbers, Pipefitters, and Steamfitters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spTree>
    <p:extLst>
      <p:ext uri="{BB962C8B-B14F-4D97-AF65-F5344CB8AC3E}">
        <p14:creationId xmlns:p14="http://schemas.microsoft.com/office/powerpoint/2010/main" val="17618394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1996157"/>
            <a:ext cx="3021106" cy="4524315"/>
          </a:xfrm>
          <a:prstGeom prst="rect">
            <a:avLst/>
          </a:prstGeom>
          <a:noFill/>
        </p:spPr>
        <p:txBody>
          <a:bodyPr wrap="square" rtlCol="0">
            <a:spAutoFit/>
          </a:bodyPr>
          <a:lstStyle/>
          <a:p>
            <a:pPr marL="285750" indent="-285750">
              <a:buBlip>
                <a:blip r:embed="rId4"/>
              </a:buBlip>
            </a:pPr>
            <a:r>
              <a:rPr lang="en-US" sz="1600" dirty="0" smtClean="0"/>
              <a:t>Job Ads trend increase since 2010</a:t>
            </a:r>
          </a:p>
          <a:p>
            <a:pPr marL="285750" indent="-285750">
              <a:buBlip>
                <a:blip r:embed="rId4"/>
              </a:buBlip>
            </a:pPr>
            <a:r>
              <a:rPr lang="en-US" sz="1600" dirty="0"/>
              <a:t>Large number of jobs going unfilled more than 30 </a:t>
            </a:r>
            <a:r>
              <a:rPr lang="en-US" sz="1600" dirty="0" smtClean="0"/>
              <a:t>days</a:t>
            </a:r>
          </a:p>
          <a:p>
            <a:pPr marL="285750" indent="-285750">
              <a:buBlip>
                <a:blip r:embed="rId4"/>
              </a:buBlip>
            </a:pPr>
            <a:r>
              <a:rPr lang="en-US" sz="1600" dirty="0" smtClean="0"/>
              <a:t>Average Wage $27.78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150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Moderate On-the-job Training</a:t>
            </a:r>
          </a:p>
          <a:p>
            <a:pPr marL="285750" indent="-285750">
              <a:buBlip>
                <a:blip r:embed="rId4"/>
              </a:buBlip>
            </a:pPr>
            <a:r>
              <a:rPr lang="en-US" sz="1600" dirty="0"/>
              <a:t>Employers Hiring July 2013</a:t>
            </a:r>
          </a:p>
          <a:p>
            <a:pPr marL="742950" lvl="1" indent="-285750">
              <a:buBlip>
                <a:blip r:embed="rId4"/>
              </a:buBlip>
            </a:pPr>
            <a:r>
              <a:rPr lang="en-US" sz="1600" dirty="0" smtClean="0"/>
              <a:t>Air Products</a:t>
            </a:r>
          </a:p>
          <a:p>
            <a:pPr marL="742950" lvl="1" indent="-285750">
              <a:buBlip>
                <a:blip r:embed="rId4"/>
              </a:buBlip>
            </a:pPr>
            <a:r>
              <a:rPr lang="en-US" sz="1600" dirty="0" smtClean="0"/>
              <a:t>Charter Communications</a:t>
            </a:r>
          </a:p>
          <a:p>
            <a:pPr marL="742950" lvl="1" indent="-285750">
              <a:buBlip>
                <a:blip r:embed="rId4"/>
              </a:buBlip>
            </a:pPr>
            <a:r>
              <a:rPr lang="en-US" sz="1600" dirty="0" smtClean="0"/>
              <a:t>Auto-</a:t>
            </a:r>
            <a:r>
              <a:rPr lang="en-US" sz="1600" dirty="0" err="1" smtClean="0"/>
              <a:t>Chlor</a:t>
            </a:r>
            <a:r>
              <a:rPr lang="en-US" sz="1600" dirty="0" smtClean="0"/>
              <a:t> Services</a:t>
            </a:r>
            <a:endParaRPr lang="en-US" sz="1600" dirty="0"/>
          </a:p>
          <a:p>
            <a:pPr marL="742950" lvl="1" indent="-285750">
              <a:buFont typeface="Arial" charset="0"/>
              <a:buChar char="•"/>
            </a:pPr>
            <a:endParaRPr lang="en-US" sz="1600" dirty="0" smtClean="0"/>
          </a:p>
        </p:txBody>
      </p:sp>
      <p:sp>
        <p:nvSpPr>
          <p:cNvPr id="7"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Sales Reps. Wholesale &amp; Manufacturing</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57826660"/>
              </p:ext>
            </p:extLst>
          </p:nvPr>
        </p:nvGraphicFramePr>
        <p:xfrm>
          <a:off x="64655" y="1884219"/>
          <a:ext cx="6132945" cy="4740420"/>
        </p:xfrm>
        <a:graphic>
          <a:graphicData uri="http://schemas.openxmlformats.org/presentationml/2006/ole">
            <mc:AlternateContent xmlns:mc="http://schemas.openxmlformats.org/markup-compatibility/2006">
              <mc:Choice xmlns:v="urn:schemas-microsoft-com:vml" Requires="v">
                <p:oleObj spid="_x0000_s22549" name="Worksheet" r:id="rId5" imgW="8763135" imgH="6391175" progId="Excel.Sheet.12">
                  <p:link updateAutomatic="1"/>
                </p:oleObj>
              </mc:Choice>
              <mc:Fallback>
                <p:oleObj name="Worksheet" r:id="rId5" imgW="8763135" imgH="6391175" progId="Excel.Sheet.12">
                  <p:link updateAutomatic="1"/>
                  <p:pic>
                    <p:nvPicPr>
                      <p:cNvPr id="0" name=""/>
                      <p:cNvPicPr/>
                      <p:nvPr/>
                    </p:nvPicPr>
                    <p:blipFill>
                      <a:blip r:embed="rId6"/>
                      <a:stretch>
                        <a:fillRect/>
                      </a:stretch>
                    </p:blipFill>
                    <p:spPr>
                      <a:xfrm>
                        <a:off x="64655" y="1884219"/>
                        <a:ext cx="6132945" cy="4740420"/>
                      </a:xfrm>
                      <a:prstGeom prst="rect">
                        <a:avLst/>
                      </a:prstGeom>
                    </p:spPr>
                  </p:pic>
                </p:oleObj>
              </mc:Fallback>
            </mc:AlternateContent>
          </a:graphicData>
        </a:graphic>
      </p:graphicFrame>
    </p:spTree>
    <p:extLst>
      <p:ext uri="{BB962C8B-B14F-4D97-AF65-F5344CB8AC3E}">
        <p14:creationId xmlns:p14="http://schemas.microsoft.com/office/powerpoint/2010/main" val="40756492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2106989"/>
            <a:ext cx="3021106" cy="4278094"/>
          </a:xfrm>
          <a:prstGeom prst="rect">
            <a:avLst/>
          </a:prstGeom>
          <a:noFill/>
        </p:spPr>
        <p:txBody>
          <a:bodyPr wrap="square" rtlCol="0">
            <a:spAutoFit/>
          </a:bodyPr>
          <a:lstStyle/>
          <a:p>
            <a:pPr marL="285750" indent="-285750">
              <a:buBlip>
                <a:blip r:embed="rId4"/>
              </a:buBlip>
            </a:pPr>
            <a:r>
              <a:rPr lang="en-US" sz="1600" dirty="0" smtClean="0"/>
              <a:t>Job Ads trend increase since 2010</a:t>
            </a:r>
          </a:p>
          <a:p>
            <a:pPr marL="285750" indent="-285750">
              <a:buBlip>
                <a:blip r:embed="rId4"/>
              </a:buBlip>
            </a:pPr>
            <a:r>
              <a:rPr lang="en-US" sz="1600" dirty="0" smtClean="0"/>
              <a:t>Recent months more jobs going unfilled more than 30 days</a:t>
            </a:r>
          </a:p>
          <a:p>
            <a:pPr marL="285750" indent="-285750">
              <a:buBlip>
                <a:blip r:embed="rId4"/>
              </a:buBlip>
            </a:pPr>
            <a:r>
              <a:rPr lang="en-US" sz="1600" dirty="0" smtClean="0"/>
              <a:t>Average Wage for Huntsville MA  $17.05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80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Apprenticeship</a:t>
            </a:r>
          </a:p>
          <a:p>
            <a:pPr marL="285750" indent="-285750">
              <a:buBlip>
                <a:blip r:embed="rId4"/>
              </a:buBlip>
            </a:pPr>
            <a:r>
              <a:rPr lang="en-US" sz="1600" dirty="0"/>
              <a:t>Employers Hiring July 2013</a:t>
            </a:r>
          </a:p>
          <a:p>
            <a:pPr marL="742950" lvl="1" indent="-285750">
              <a:buBlip>
                <a:blip r:embed="rId4"/>
              </a:buBlip>
            </a:pPr>
            <a:r>
              <a:rPr lang="en-US" sz="1600" dirty="0" smtClean="0"/>
              <a:t>Masco</a:t>
            </a:r>
            <a:endParaRPr lang="en-US" sz="1600" dirty="0"/>
          </a:p>
          <a:p>
            <a:pPr marL="742950" lvl="1" indent="-285750">
              <a:buBlip>
                <a:blip r:embed="rId4"/>
              </a:buBlip>
            </a:pPr>
            <a:endParaRPr lang="en-US" sz="1600" dirty="0" smtClean="0"/>
          </a:p>
          <a:p>
            <a:pPr marL="742950" lvl="1" indent="-285750">
              <a:buFont typeface="Arial" charset="0"/>
              <a:buChar char="•"/>
            </a:pPr>
            <a:endParaRPr lang="en-US" sz="1600" dirty="0" smtClean="0"/>
          </a:p>
        </p:txBody>
      </p:sp>
      <p:sp>
        <p:nvSpPr>
          <p:cNvPr id="7"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Carpenters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89378423"/>
              </p:ext>
            </p:extLst>
          </p:nvPr>
        </p:nvGraphicFramePr>
        <p:xfrm>
          <a:off x="42725" y="1874982"/>
          <a:ext cx="6164112" cy="4749655"/>
        </p:xfrm>
        <a:graphic>
          <a:graphicData uri="http://schemas.openxmlformats.org/presentationml/2006/ole">
            <mc:AlternateContent xmlns:mc="http://schemas.openxmlformats.org/markup-compatibility/2006">
              <mc:Choice xmlns:v="urn:schemas-microsoft-com:vml" Requires="v">
                <p:oleObj spid="_x0000_s23574" name="Worksheet" r:id="rId5" imgW="8763135" imgH="6391175" progId="Excel.Sheet.12">
                  <p:link updateAutomatic="1"/>
                </p:oleObj>
              </mc:Choice>
              <mc:Fallback>
                <p:oleObj name="Worksheet" r:id="rId5" imgW="8763135" imgH="6391175" progId="Excel.Sheet.12">
                  <p:link updateAutomatic="1"/>
                  <p:pic>
                    <p:nvPicPr>
                      <p:cNvPr id="0" name=""/>
                      <p:cNvPicPr/>
                      <p:nvPr/>
                    </p:nvPicPr>
                    <p:blipFill>
                      <a:blip r:embed="rId6"/>
                      <a:stretch>
                        <a:fillRect/>
                      </a:stretch>
                    </p:blipFill>
                    <p:spPr>
                      <a:xfrm>
                        <a:off x="42725" y="1874982"/>
                        <a:ext cx="6164112" cy="4749655"/>
                      </a:xfrm>
                      <a:prstGeom prst="rect">
                        <a:avLst/>
                      </a:prstGeom>
                    </p:spPr>
                  </p:pic>
                </p:oleObj>
              </mc:Fallback>
            </mc:AlternateContent>
          </a:graphicData>
        </a:graphic>
      </p:graphicFrame>
    </p:spTree>
    <p:extLst>
      <p:ext uri="{BB962C8B-B14F-4D97-AF65-F5344CB8AC3E}">
        <p14:creationId xmlns:p14="http://schemas.microsoft.com/office/powerpoint/2010/main" val="703998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1446213"/>
            <a:ext cx="8229600" cy="1143000"/>
          </a:xfrm>
        </p:spPr>
        <p:txBody>
          <a:bodyPr/>
          <a:lstStyle/>
          <a:p>
            <a:r>
              <a:rPr lang="en-GB" sz="4000" dirty="0" smtClean="0"/>
              <a:t>LMI Puzzle Pieces</a:t>
            </a:r>
          </a:p>
        </p:txBody>
      </p:sp>
      <p:sp>
        <p:nvSpPr>
          <p:cNvPr id="6147" name="Content Placeholder 2"/>
          <p:cNvSpPr>
            <a:spLocks noGrp="1"/>
          </p:cNvSpPr>
          <p:nvPr>
            <p:ph idx="1"/>
          </p:nvPr>
        </p:nvSpPr>
        <p:spPr>
          <a:xfrm>
            <a:off x="457200" y="2466109"/>
            <a:ext cx="8229600" cy="4165600"/>
          </a:xfrm>
        </p:spPr>
        <p:txBody>
          <a:bodyPr/>
          <a:lstStyle/>
          <a:p>
            <a:pPr algn="l">
              <a:buBlip>
                <a:blip r:embed="rId2"/>
              </a:buBlip>
            </a:pPr>
            <a:r>
              <a:rPr lang="en-GB" sz="2800" b="1" i="1" dirty="0" smtClean="0"/>
              <a:t>Big Picture </a:t>
            </a:r>
          </a:p>
          <a:p>
            <a:pPr lvl="1">
              <a:buBlip>
                <a:blip r:embed="rId2"/>
              </a:buBlip>
            </a:pPr>
            <a:r>
              <a:rPr lang="en-GB" sz="2600" b="1" i="1" dirty="0" smtClean="0"/>
              <a:t>Workforce Development Region 2 Projections</a:t>
            </a:r>
          </a:p>
          <a:p>
            <a:pPr algn="l">
              <a:buBlip>
                <a:blip r:embed="rId2"/>
              </a:buBlip>
            </a:pPr>
            <a:r>
              <a:rPr lang="en-GB" sz="2800" b="1" i="1" dirty="0" smtClean="0"/>
              <a:t>City of Decatur</a:t>
            </a:r>
          </a:p>
          <a:p>
            <a:pPr lvl="1">
              <a:buBlip>
                <a:blip r:embed="rId2"/>
              </a:buBlip>
            </a:pPr>
            <a:r>
              <a:rPr lang="en-GB" sz="2600" b="1" i="1" dirty="0" smtClean="0"/>
              <a:t>Fast Facts</a:t>
            </a:r>
          </a:p>
          <a:p>
            <a:pPr lvl="1">
              <a:buBlip>
                <a:blip r:embed="rId2"/>
              </a:buBlip>
            </a:pPr>
            <a:r>
              <a:rPr lang="en-GB" sz="2600" b="1" i="1" dirty="0" smtClean="0"/>
              <a:t>Selected Occupational Demand</a:t>
            </a:r>
          </a:p>
          <a:p>
            <a:pPr algn="l">
              <a:buBlip>
                <a:blip r:embed="rId2"/>
              </a:buBlip>
            </a:pPr>
            <a:r>
              <a:rPr lang="en-GB" sz="2800" b="1" i="1" dirty="0" smtClean="0"/>
              <a:t>Summary</a:t>
            </a:r>
          </a:p>
          <a:p>
            <a:pPr algn="l">
              <a:buBlip>
                <a:blip r:embed="rId2"/>
              </a:buBlip>
            </a:pPr>
            <a:r>
              <a:rPr lang="en-GB" sz="2800" b="1" i="1" dirty="0" smtClean="0"/>
              <a:t>Feedback/Questions</a:t>
            </a:r>
            <a:endParaRPr lang="en-GB" sz="2800" b="1" i="1" dirty="0"/>
          </a:p>
        </p:txBody>
      </p:sp>
    </p:spTree>
    <p:extLst>
      <p:ext uri="{BB962C8B-B14F-4D97-AF65-F5344CB8AC3E}">
        <p14:creationId xmlns:p14="http://schemas.microsoft.com/office/powerpoint/2010/main" val="3699598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2134687"/>
            <a:ext cx="3021106" cy="4524315"/>
          </a:xfrm>
          <a:prstGeom prst="rect">
            <a:avLst/>
          </a:prstGeom>
          <a:noFill/>
        </p:spPr>
        <p:txBody>
          <a:bodyPr wrap="square" rtlCol="0">
            <a:spAutoFit/>
          </a:bodyPr>
          <a:lstStyle/>
          <a:p>
            <a:pPr marL="285750" indent="-285750">
              <a:buBlip>
                <a:blip r:embed="rId4"/>
              </a:buBlip>
            </a:pPr>
            <a:r>
              <a:rPr lang="en-US" sz="1600" dirty="0" smtClean="0"/>
              <a:t>Trend steady since 2010</a:t>
            </a:r>
          </a:p>
          <a:p>
            <a:pPr marL="285750" indent="-285750">
              <a:buBlip>
                <a:blip r:embed="rId4"/>
              </a:buBlip>
            </a:pPr>
            <a:r>
              <a:rPr lang="en-US" sz="1600" dirty="0" smtClean="0"/>
              <a:t>Less jobs going unfilled in recent months than in 2012</a:t>
            </a:r>
          </a:p>
          <a:p>
            <a:pPr marL="285750" indent="-285750">
              <a:buBlip>
                <a:blip r:embed="rId4"/>
              </a:buBlip>
            </a:pPr>
            <a:r>
              <a:rPr lang="en-US" sz="1600" dirty="0" smtClean="0"/>
              <a:t>Average Wage for Huntsville MA  $17.40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125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Postsecondary non-degree Award</a:t>
            </a:r>
          </a:p>
          <a:p>
            <a:pPr marL="285750" indent="-285750">
              <a:buBlip>
                <a:blip r:embed="rId4"/>
              </a:buBlip>
            </a:pPr>
            <a:r>
              <a:rPr lang="en-US" sz="1600" dirty="0"/>
              <a:t>Employers Hiring July 2013</a:t>
            </a:r>
          </a:p>
          <a:p>
            <a:pPr marL="742950" lvl="1" indent="-285750">
              <a:buBlip>
                <a:blip r:embed="rId4"/>
              </a:buBlip>
            </a:pPr>
            <a:r>
              <a:rPr lang="en-US" sz="1600" dirty="0" err="1"/>
              <a:t>Brookdale</a:t>
            </a:r>
            <a:r>
              <a:rPr lang="en-US" sz="1600" dirty="0"/>
              <a:t> Senior Living</a:t>
            </a:r>
          </a:p>
          <a:p>
            <a:pPr marL="742950" lvl="1" indent="-285750">
              <a:buBlip>
                <a:blip r:embed="rId4"/>
              </a:buBlip>
            </a:pPr>
            <a:r>
              <a:rPr lang="en-US" sz="1600" dirty="0"/>
              <a:t>The Terrace at </a:t>
            </a:r>
            <a:r>
              <a:rPr lang="en-US" sz="1600" dirty="0" err="1"/>
              <a:t>Priceville</a:t>
            </a:r>
            <a:endParaRPr lang="en-US" sz="1600" dirty="0"/>
          </a:p>
          <a:p>
            <a:pPr lvl="1"/>
            <a:endParaRPr lang="en-US" sz="1600" dirty="0" smtClean="0"/>
          </a:p>
          <a:p>
            <a:pPr marL="742950" lvl="1" indent="-285750">
              <a:buFont typeface="Arial" charset="0"/>
              <a:buChar char="•"/>
            </a:pPr>
            <a:endParaRPr lang="en-US" sz="1600" dirty="0" smtClean="0"/>
          </a:p>
        </p:txBody>
      </p:sp>
      <p:sp>
        <p:nvSpPr>
          <p:cNvPr id="7"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LPNs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88486433"/>
              </p:ext>
            </p:extLst>
          </p:nvPr>
        </p:nvGraphicFramePr>
        <p:xfrm>
          <a:off x="24253" y="1856508"/>
          <a:ext cx="6173347" cy="4768129"/>
        </p:xfrm>
        <a:graphic>
          <a:graphicData uri="http://schemas.openxmlformats.org/presentationml/2006/ole">
            <mc:AlternateContent xmlns:mc="http://schemas.openxmlformats.org/markup-compatibility/2006">
              <mc:Choice xmlns:v="urn:schemas-microsoft-com:vml" Requires="v">
                <p:oleObj spid="_x0000_s24595" name="Worksheet" r:id="rId5" imgW="8763135" imgH="6391175" progId="Excel.Sheet.12">
                  <p:link updateAutomatic="1"/>
                </p:oleObj>
              </mc:Choice>
              <mc:Fallback>
                <p:oleObj name="Worksheet" r:id="rId5" imgW="8763135" imgH="6391175" progId="Excel.Sheet.12">
                  <p:link updateAutomatic="1"/>
                  <p:pic>
                    <p:nvPicPr>
                      <p:cNvPr id="0" name=""/>
                      <p:cNvPicPr/>
                      <p:nvPr/>
                    </p:nvPicPr>
                    <p:blipFill>
                      <a:blip r:embed="rId6"/>
                      <a:stretch>
                        <a:fillRect/>
                      </a:stretch>
                    </p:blipFill>
                    <p:spPr>
                      <a:xfrm>
                        <a:off x="24253" y="1856508"/>
                        <a:ext cx="6173347" cy="4768129"/>
                      </a:xfrm>
                      <a:prstGeom prst="rect">
                        <a:avLst/>
                      </a:prstGeom>
                    </p:spPr>
                  </p:pic>
                </p:oleObj>
              </mc:Fallback>
            </mc:AlternateContent>
          </a:graphicData>
        </a:graphic>
      </p:graphicFrame>
    </p:spTree>
    <p:extLst>
      <p:ext uri="{BB962C8B-B14F-4D97-AF65-F5344CB8AC3E}">
        <p14:creationId xmlns:p14="http://schemas.microsoft.com/office/powerpoint/2010/main" val="19106597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2894" y="1940722"/>
            <a:ext cx="3021106" cy="4770537"/>
          </a:xfrm>
          <a:prstGeom prst="rect">
            <a:avLst/>
          </a:prstGeom>
          <a:noFill/>
        </p:spPr>
        <p:txBody>
          <a:bodyPr wrap="square" rtlCol="0">
            <a:spAutoFit/>
          </a:bodyPr>
          <a:lstStyle/>
          <a:p>
            <a:pPr marL="285750" indent="-285750">
              <a:buBlip>
                <a:blip r:embed="rId4"/>
              </a:buBlip>
            </a:pPr>
            <a:r>
              <a:rPr lang="en-US" sz="1600" dirty="0"/>
              <a:t>Job Ads trend increase since 2010</a:t>
            </a:r>
          </a:p>
          <a:p>
            <a:pPr marL="285750" indent="-285750">
              <a:buBlip>
                <a:blip r:embed="rId4"/>
              </a:buBlip>
            </a:pPr>
            <a:r>
              <a:rPr lang="en-US" sz="1600" dirty="0"/>
              <a:t>Large number of jobs going unfilled more than 30 days</a:t>
            </a:r>
          </a:p>
          <a:p>
            <a:pPr marL="285750" indent="-285750">
              <a:buBlip>
                <a:blip r:embed="rId4"/>
              </a:buBlip>
            </a:pPr>
            <a:r>
              <a:rPr lang="en-US" sz="1600" dirty="0" smtClean="0"/>
              <a:t>Average Wage for Huntsville MA  $17.40 </a:t>
            </a:r>
            <a:r>
              <a:rPr lang="en-US" sz="1600" dirty="0" err="1" smtClean="0"/>
              <a:t>hr</a:t>
            </a:r>
            <a:endParaRPr lang="en-US" sz="1600" dirty="0" smtClean="0"/>
          </a:p>
          <a:p>
            <a:pPr marL="285750" indent="-285750">
              <a:buBlip>
                <a:blip r:embed="rId4"/>
              </a:buBlip>
            </a:pPr>
            <a:r>
              <a:rPr lang="en-US" sz="1600" dirty="0" smtClean="0"/>
              <a:t>Projections through 2020</a:t>
            </a:r>
          </a:p>
          <a:p>
            <a:pPr marL="742950" lvl="1" indent="-285750">
              <a:buBlip>
                <a:blip r:embed="rId4"/>
              </a:buBlip>
            </a:pPr>
            <a:r>
              <a:rPr lang="en-US" sz="1600" dirty="0" smtClean="0"/>
              <a:t>10 a year</a:t>
            </a:r>
          </a:p>
          <a:p>
            <a:pPr marL="285750" indent="-285750">
              <a:buBlip>
                <a:blip r:embed="rId4"/>
              </a:buBlip>
            </a:pPr>
            <a:r>
              <a:rPr lang="en-US" sz="1600" dirty="0" smtClean="0"/>
              <a:t>Entry Level Education Requirements</a:t>
            </a:r>
          </a:p>
          <a:p>
            <a:pPr marL="742950" lvl="1" indent="-285750">
              <a:buBlip>
                <a:blip r:embed="rId4"/>
              </a:buBlip>
            </a:pPr>
            <a:r>
              <a:rPr lang="en-US" sz="1600" dirty="0" smtClean="0"/>
              <a:t>High School Diploma</a:t>
            </a:r>
          </a:p>
          <a:p>
            <a:pPr marL="742950" lvl="1" indent="-285750">
              <a:buBlip>
                <a:blip r:embed="rId4"/>
              </a:buBlip>
            </a:pPr>
            <a:r>
              <a:rPr lang="en-US" sz="1600" dirty="0" smtClean="0"/>
              <a:t>Moderate On-the-job Training</a:t>
            </a:r>
          </a:p>
          <a:p>
            <a:pPr marL="285750" indent="-285750">
              <a:buBlip>
                <a:blip r:embed="rId4"/>
              </a:buBlip>
            </a:pPr>
            <a:r>
              <a:rPr lang="en-US" sz="1600" dirty="0"/>
              <a:t>Employers Hiring July 2013</a:t>
            </a:r>
          </a:p>
          <a:p>
            <a:pPr marL="742950" lvl="1" indent="-285750">
              <a:buBlip>
                <a:blip r:embed="rId4"/>
              </a:buBlip>
            </a:pPr>
            <a:r>
              <a:rPr lang="en-US" sz="1600" dirty="0" smtClean="0"/>
              <a:t>Sears Holdings Corporation</a:t>
            </a:r>
          </a:p>
          <a:p>
            <a:pPr marL="742950" lvl="1" indent="-285750">
              <a:buBlip>
                <a:blip r:embed="rId4"/>
              </a:buBlip>
            </a:pPr>
            <a:r>
              <a:rPr lang="en-US" sz="1600" dirty="0" smtClean="0"/>
              <a:t>The Mosaic Company</a:t>
            </a:r>
            <a:endParaRPr lang="en-US" sz="1600" dirty="0"/>
          </a:p>
          <a:p>
            <a:pPr marL="742950" lvl="1" indent="-285750">
              <a:buBlip>
                <a:blip r:embed="rId4"/>
              </a:buBlip>
            </a:pPr>
            <a:endParaRPr lang="en-US" sz="1600" dirty="0" smtClean="0"/>
          </a:p>
          <a:p>
            <a:pPr marL="742950" lvl="1" indent="-285750">
              <a:buFont typeface="Arial" charset="0"/>
              <a:buChar char="•"/>
            </a:pPr>
            <a:endParaRPr lang="en-US" sz="1600" dirty="0" smtClean="0"/>
          </a:p>
        </p:txBody>
      </p:sp>
      <p:sp>
        <p:nvSpPr>
          <p:cNvPr id="7" name="Rectangle 2"/>
          <p:cNvSpPr>
            <a:spLocks noGrp="1" noChangeArrowheads="1"/>
          </p:cNvSpPr>
          <p:nvPr>
            <p:ph type="title"/>
          </p:nvPr>
        </p:nvSpPr>
        <p:spPr>
          <a:xfrm>
            <a:off x="0" y="1076851"/>
            <a:ext cx="9144000" cy="936083"/>
          </a:xfrm>
        </p:spPr>
        <p:txBody>
          <a:bodyPr/>
          <a:lstStyle/>
          <a:p>
            <a:pPr eaLnBrk="1" hangingPunct="1"/>
            <a:r>
              <a:rPr lang="en-GB" sz="3000" dirty="0" smtClean="0">
                <a:ln w="15875">
                  <a:solidFill>
                    <a:schemeClr val="bg2">
                      <a:lumMod val="95000"/>
                    </a:schemeClr>
                  </a:solidFill>
                </a:ln>
                <a:effectLst>
                  <a:outerShdw blurRad="50800" dist="38100" dir="16200000" rotWithShape="0">
                    <a:prstClr val="black">
                      <a:alpha val="40000"/>
                    </a:prstClr>
                  </a:outerShdw>
                </a:effectLst>
              </a:rPr>
              <a:t>Merchandise Displayers &amp; Window Trimmers</a:t>
            </a:r>
            <a:endParaRPr lang="en-US" sz="3000" dirty="0" smtClean="0">
              <a:ln w="15875">
                <a:solidFill>
                  <a:schemeClr val="bg2">
                    <a:lumMod val="95000"/>
                  </a:schemeClr>
                </a:solidFill>
              </a:ln>
              <a:effectLst>
                <a:outerShdw blurRad="50800" dist="38100" dir="16200000" rotWithShape="0">
                  <a:prstClr val="black">
                    <a:alpha val="40000"/>
                  </a:prstClr>
                </a:outerShdw>
              </a:effectLs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200908922"/>
              </p:ext>
            </p:extLst>
          </p:nvPr>
        </p:nvGraphicFramePr>
        <p:xfrm>
          <a:off x="0" y="1893456"/>
          <a:ext cx="6225309" cy="4740420"/>
        </p:xfrm>
        <a:graphic>
          <a:graphicData uri="http://schemas.openxmlformats.org/presentationml/2006/ole">
            <mc:AlternateContent xmlns:mc="http://schemas.openxmlformats.org/markup-compatibility/2006">
              <mc:Choice xmlns:v="urn:schemas-microsoft-com:vml" Requires="v">
                <p:oleObj spid="_x0000_s25618" name="Worksheet" r:id="rId5" imgW="8763135" imgH="6391175" progId="Excel.Sheet.12">
                  <p:link updateAutomatic="1"/>
                </p:oleObj>
              </mc:Choice>
              <mc:Fallback>
                <p:oleObj name="Worksheet" r:id="rId5" imgW="8763135" imgH="6391175" progId="Excel.Sheet.12">
                  <p:link updateAutomatic="1"/>
                  <p:pic>
                    <p:nvPicPr>
                      <p:cNvPr id="0" name=""/>
                      <p:cNvPicPr/>
                      <p:nvPr/>
                    </p:nvPicPr>
                    <p:blipFill>
                      <a:blip r:embed="rId6"/>
                      <a:stretch>
                        <a:fillRect/>
                      </a:stretch>
                    </p:blipFill>
                    <p:spPr>
                      <a:xfrm>
                        <a:off x="0" y="1893456"/>
                        <a:ext cx="6225309" cy="4740420"/>
                      </a:xfrm>
                      <a:prstGeom prst="rect">
                        <a:avLst/>
                      </a:prstGeom>
                    </p:spPr>
                  </p:pic>
                </p:oleObj>
              </mc:Fallback>
            </mc:AlternateContent>
          </a:graphicData>
        </a:graphic>
      </p:graphicFrame>
    </p:spTree>
    <p:extLst>
      <p:ext uri="{BB962C8B-B14F-4D97-AF65-F5344CB8AC3E}">
        <p14:creationId xmlns:p14="http://schemas.microsoft.com/office/powerpoint/2010/main" val="328873155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7298"/>
            <a:ext cx="9144000" cy="1143000"/>
          </a:xfrm>
        </p:spPr>
        <p:txBody>
          <a:bodyPr/>
          <a:lstStyle/>
          <a:p>
            <a:r>
              <a:rPr lang="en-US" dirty="0" smtClean="0"/>
              <a:t>Industries Associated with</a:t>
            </a:r>
            <a:br>
              <a:rPr lang="en-US" dirty="0" smtClean="0"/>
            </a:br>
            <a:r>
              <a:rPr lang="en-US" dirty="0" smtClean="0"/>
              <a:t>These Occupations</a:t>
            </a:r>
            <a:endParaRPr lang="en-US" dirty="0"/>
          </a:p>
        </p:txBody>
      </p:sp>
      <p:sp>
        <p:nvSpPr>
          <p:cNvPr id="3" name="TextBox 2"/>
          <p:cNvSpPr txBox="1"/>
          <p:nvPr/>
        </p:nvSpPr>
        <p:spPr>
          <a:xfrm>
            <a:off x="1644083" y="3260416"/>
            <a:ext cx="6280727" cy="3108543"/>
          </a:xfrm>
          <a:prstGeom prst="rect">
            <a:avLst/>
          </a:prstGeom>
          <a:noFill/>
        </p:spPr>
        <p:txBody>
          <a:bodyPr wrap="square" rtlCol="0">
            <a:spAutoFit/>
          </a:bodyPr>
          <a:lstStyle/>
          <a:p>
            <a:pPr marL="800100" lvl="1" indent="-342900">
              <a:buBlip>
                <a:blip r:embed="rId2"/>
              </a:buBlip>
            </a:pPr>
            <a:r>
              <a:rPr lang="en-US" sz="2000" b="1" i="1" dirty="0" smtClean="0">
                <a:solidFill>
                  <a:schemeClr val="tx1">
                    <a:lumMod val="75000"/>
                    <a:lumOff val="25000"/>
                  </a:schemeClr>
                </a:solidFill>
              </a:rPr>
              <a:t>Building Equipment Contractors</a:t>
            </a:r>
          </a:p>
          <a:p>
            <a:pPr marL="800100" lvl="1" indent="-342900">
              <a:buBlip>
                <a:blip r:embed="rId2"/>
              </a:buBlip>
            </a:pPr>
            <a:r>
              <a:rPr lang="en-US" sz="2000" b="1" i="1" dirty="0" smtClean="0">
                <a:solidFill>
                  <a:schemeClr val="tx1">
                    <a:lumMod val="75000"/>
                    <a:lumOff val="25000"/>
                  </a:schemeClr>
                </a:solidFill>
              </a:rPr>
              <a:t>Building Finishing Contractors</a:t>
            </a:r>
          </a:p>
          <a:p>
            <a:pPr marL="800100" lvl="1" indent="-342900">
              <a:buBlip>
                <a:blip r:embed="rId2"/>
              </a:buBlip>
            </a:pPr>
            <a:r>
              <a:rPr lang="en-US" sz="2000" b="1" i="1" dirty="0" smtClean="0">
                <a:solidFill>
                  <a:schemeClr val="tx1">
                    <a:lumMod val="75000"/>
                    <a:lumOff val="25000"/>
                  </a:schemeClr>
                </a:solidFill>
              </a:rPr>
              <a:t>Specialized Freight Trucking</a:t>
            </a:r>
          </a:p>
          <a:p>
            <a:pPr marL="800100" lvl="1" indent="-342900">
              <a:buBlip>
                <a:blip r:embed="rId2"/>
              </a:buBlip>
            </a:pPr>
            <a:r>
              <a:rPr lang="en-US" sz="2000" b="1" i="1" dirty="0" smtClean="0">
                <a:solidFill>
                  <a:schemeClr val="tx1">
                    <a:lumMod val="75000"/>
                    <a:lumOff val="25000"/>
                  </a:schemeClr>
                </a:solidFill>
              </a:rPr>
              <a:t>General Freight Trucking</a:t>
            </a:r>
          </a:p>
          <a:p>
            <a:pPr marL="800100" lvl="1" indent="-342900">
              <a:buBlip>
                <a:blip r:embed="rId2"/>
              </a:buBlip>
            </a:pPr>
            <a:r>
              <a:rPr lang="en-US" sz="2000" b="1" i="1" dirty="0" smtClean="0">
                <a:solidFill>
                  <a:schemeClr val="tx1">
                    <a:lumMod val="75000"/>
                    <a:lumOff val="25000"/>
                  </a:schemeClr>
                </a:solidFill>
              </a:rPr>
              <a:t>Waste Collection</a:t>
            </a:r>
          </a:p>
          <a:p>
            <a:pPr marL="800100" lvl="1" indent="-342900">
              <a:buBlip>
                <a:blip r:embed="rId2"/>
              </a:buBlip>
            </a:pPr>
            <a:r>
              <a:rPr lang="en-US" sz="2000" b="1" i="1" dirty="0" smtClean="0">
                <a:solidFill>
                  <a:schemeClr val="tx1">
                    <a:lumMod val="75000"/>
                    <a:lumOff val="25000"/>
                  </a:schemeClr>
                </a:solidFill>
              </a:rPr>
              <a:t>Investigation and Security Services</a:t>
            </a:r>
          </a:p>
          <a:p>
            <a:pPr marL="800100" lvl="1" indent="-342900">
              <a:buBlip>
                <a:blip r:embed="rId2"/>
              </a:buBlip>
            </a:pPr>
            <a:r>
              <a:rPr lang="en-US" sz="2000" b="1" i="1" dirty="0" smtClean="0">
                <a:solidFill>
                  <a:schemeClr val="tx1">
                    <a:lumMod val="75000"/>
                    <a:lumOff val="25000"/>
                  </a:schemeClr>
                </a:solidFill>
              </a:rPr>
              <a:t>Wholesale Electronic Markets and Agents</a:t>
            </a:r>
          </a:p>
          <a:p>
            <a:pPr marL="800100" lvl="1" indent="-342900">
              <a:buBlip>
                <a:blip r:embed="rId2"/>
              </a:buBlip>
            </a:pPr>
            <a:r>
              <a:rPr lang="en-US" sz="2000" b="1" i="1" dirty="0" smtClean="0">
                <a:solidFill>
                  <a:schemeClr val="tx1">
                    <a:lumMod val="75000"/>
                    <a:lumOff val="25000"/>
                  </a:schemeClr>
                </a:solidFill>
              </a:rPr>
              <a:t>Nursing Care Facilities</a:t>
            </a:r>
          </a:p>
          <a:p>
            <a:pPr marL="742950" lvl="1" indent="-285750">
              <a:buFont typeface="Arial" charset="0"/>
              <a:buChar char="•"/>
            </a:pPr>
            <a:endParaRPr lang="en-US" dirty="0" smtClean="0"/>
          </a:p>
          <a:p>
            <a:pPr marL="742950" lvl="1" indent="-285750">
              <a:buFont typeface="Arial" charset="0"/>
              <a:buChar char="•"/>
            </a:pPr>
            <a:endParaRPr lang="en-US" dirty="0"/>
          </a:p>
        </p:txBody>
      </p:sp>
      <p:sp>
        <p:nvSpPr>
          <p:cNvPr id="5" name="TextBox 4"/>
          <p:cNvSpPr txBox="1"/>
          <p:nvPr/>
        </p:nvSpPr>
        <p:spPr>
          <a:xfrm>
            <a:off x="886691" y="1801090"/>
            <a:ext cx="7389090" cy="1107996"/>
          </a:xfrm>
          <a:prstGeom prst="rect">
            <a:avLst/>
          </a:prstGeom>
          <a:noFill/>
        </p:spPr>
        <p:txBody>
          <a:bodyPr wrap="square" rtlCol="0">
            <a:spAutoFit/>
          </a:bodyPr>
          <a:lstStyle/>
          <a:p>
            <a:pPr algn="ctr"/>
            <a:r>
              <a:rPr lang="en-US" sz="2200" b="1" i="1" dirty="0" smtClean="0"/>
              <a:t>All of these Industries were projected to have at least 1.5% average annual growth through 2010 for Workforce Development Region 2</a:t>
            </a:r>
            <a:endParaRPr lang="en-US" sz="2200" b="1" i="1" dirty="0"/>
          </a:p>
        </p:txBody>
      </p:sp>
    </p:spTree>
    <p:extLst>
      <p:ext uri="{BB962C8B-B14F-4D97-AF65-F5344CB8AC3E}">
        <p14:creationId xmlns:p14="http://schemas.microsoft.com/office/powerpoint/2010/main" val="1988273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0" y="1581727"/>
            <a:ext cx="9144000" cy="1470025"/>
          </a:xfrm>
        </p:spPr>
        <p:txBody>
          <a:bodyPr/>
          <a:lstStyle/>
          <a:p>
            <a:r>
              <a:rPr lang="en-GB"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p>
        </p:txBody>
      </p:sp>
      <p:sp>
        <p:nvSpPr>
          <p:cNvPr id="5" name="TextBox 4"/>
          <p:cNvSpPr txBox="1"/>
          <p:nvPr/>
        </p:nvSpPr>
        <p:spPr>
          <a:xfrm>
            <a:off x="969819" y="2801777"/>
            <a:ext cx="7389090" cy="492443"/>
          </a:xfrm>
          <a:prstGeom prst="rect">
            <a:avLst/>
          </a:prstGeom>
          <a:noFill/>
        </p:spPr>
        <p:txBody>
          <a:bodyPr wrap="square" rtlCol="0">
            <a:spAutoFit/>
          </a:bodyPr>
          <a:lstStyle/>
          <a:p>
            <a:pPr algn="ctr"/>
            <a:r>
              <a:rPr lang="en-US" sz="2600" b="1" i="1" dirty="0" smtClean="0"/>
              <a:t>Next Steps</a:t>
            </a:r>
            <a:endParaRPr lang="en-US" sz="2600" b="1" i="1" dirty="0"/>
          </a:p>
        </p:txBody>
      </p:sp>
      <p:sp>
        <p:nvSpPr>
          <p:cNvPr id="6" name="TextBox 5"/>
          <p:cNvSpPr txBox="1"/>
          <p:nvPr/>
        </p:nvSpPr>
        <p:spPr>
          <a:xfrm>
            <a:off x="738911" y="3468606"/>
            <a:ext cx="7426046" cy="3031599"/>
          </a:xfrm>
          <a:prstGeom prst="rect">
            <a:avLst/>
          </a:prstGeom>
          <a:noFill/>
        </p:spPr>
        <p:txBody>
          <a:bodyPr wrap="square" rtlCol="0">
            <a:spAutoFit/>
          </a:bodyPr>
          <a:lstStyle/>
          <a:p>
            <a:pPr marL="800100" lvl="1" indent="-342900">
              <a:buBlip>
                <a:blip r:embed="rId2"/>
              </a:buBlip>
            </a:pPr>
            <a:r>
              <a:rPr lang="en-US" sz="2300" b="1" i="1" dirty="0" smtClean="0">
                <a:solidFill>
                  <a:schemeClr val="tx1">
                    <a:lumMod val="75000"/>
                    <a:lumOff val="25000"/>
                  </a:schemeClr>
                </a:solidFill>
              </a:rPr>
              <a:t>Do people have the skills that are required for these jobs?</a:t>
            </a:r>
          </a:p>
          <a:p>
            <a:pPr marL="800100" lvl="1" indent="-342900">
              <a:buBlip>
                <a:blip r:embed="rId2"/>
              </a:buBlip>
            </a:pPr>
            <a:r>
              <a:rPr lang="en-US" sz="2300" b="1" i="1" dirty="0" smtClean="0">
                <a:solidFill>
                  <a:schemeClr val="tx1">
                    <a:lumMod val="75000"/>
                    <a:lumOff val="25000"/>
                  </a:schemeClr>
                </a:solidFill>
              </a:rPr>
              <a:t>Are people being trained for these jobs?</a:t>
            </a:r>
          </a:p>
          <a:p>
            <a:pPr marL="800100" lvl="1" indent="-342900">
              <a:buBlip>
                <a:blip r:embed="rId2"/>
              </a:buBlip>
            </a:pPr>
            <a:r>
              <a:rPr lang="en-US" sz="2300" b="1" i="1" dirty="0" smtClean="0">
                <a:solidFill>
                  <a:schemeClr val="tx1">
                    <a:lumMod val="75000"/>
                    <a:lumOff val="25000"/>
                  </a:schemeClr>
                </a:solidFill>
              </a:rPr>
              <a:t>Are these jobs going unfilled because they are unappealing?</a:t>
            </a:r>
          </a:p>
          <a:p>
            <a:pPr lvl="1"/>
            <a:endParaRPr lang="en-US" sz="2000" b="1" i="1" dirty="0" smtClean="0">
              <a:solidFill>
                <a:schemeClr val="tx1">
                  <a:lumMod val="75000"/>
                  <a:lumOff val="25000"/>
                </a:schemeClr>
              </a:solidFill>
            </a:endParaRPr>
          </a:p>
          <a:p>
            <a:pPr marL="800100" lvl="1" indent="-342900">
              <a:buBlip>
                <a:blip r:embed="rId2"/>
              </a:buBlip>
            </a:pPr>
            <a:endParaRPr lang="en-US" sz="2000" b="1" i="1" dirty="0" smtClean="0">
              <a:solidFill>
                <a:schemeClr val="tx1">
                  <a:lumMod val="75000"/>
                  <a:lumOff val="25000"/>
                </a:schemeClr>
              </a:solidFill>
            </a:endParaRPr>
          </a:p>
          <a:p>
            <a:pPr marL="742950" lvl="1" indent="-285750">
              <a:buFont typeface="Arial" charset="0"/>
              <a:buChar char="•"/>
            </a:pPr>
            <a:endParaRPr lang="en-US" dirty="0" smtClean="0"/>
          </a:p>
          <a:p>
            <a:pPr marL="742950" lvl="1" indent="-285750">
              <a:buFont typeface="Arial" charset="0"/>
              <a:buChar char="•"/>
            </a:pPr>
            <a:endParaRPr lang="en-US" dirty="0"/>
          </a:p>
        </p:txBody>
      </p:sp>
    </p:spTree>
    <p:extLst>
      <p:ext uri="{BB962C8B-B14F-4D97-AF65-F5344CB8AC3E}">
        <p14:creationId xmlns:p14="http://schemas.microsoft.com/office/powerpoint/2010/main" val="4002104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0" y="1581727"/>
            <a:ext cx="9144000" cy="1470025"/>
          </a:xfrm>
        </p:spPr>
        <p:txBody>
          <a:bodyPr/>
          <a:lstStyle/>
          <a:p>
            <a:r>
              <a:rPr lang="en-GB"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LMI Explores Another Piece</a:t>
            </a:r>
          </a:p>
        </p:txBody>
      </p:sp>
      <p:sp>
        <p:nvSpPr>
          <p:cNvPr id="5" name="TextBox 4"/>
          <p:cNvSpPr txBox="1"/>
          <p:nvPr/>
        </p:nvSpPr>
        <p:spPr>
          <a:xfrm>
            <a:off x="969819" y="2801777"/>
            <a:ext cx="7389090" cy="492443"/>
          </a:xfrm>
          <a:prstGeom prst="rect">
            <a:avLst/>
          </a:prstGeom>
          <a:noFill/>
        </p:spPr>
        <p:txBody>
          <a:bodyPr wrap="square" rtlCol="0">
            <a:spAutoFit/>
          </a:bodyPr>
          <a:lstStyle/>
          <a:p>
            <a:pPr algn="ctr"/>
            <a:r>
              <a:rPr lang="en-US" sz="2600" b="1" i="1" dirty="0" smtClean="0"/>
              <a:t>2013 Skills Survey</a:t>
            </a:r>
            <a:endParaRPr lang="en-US" sz="2600" b="1" i="1" dirty="0"/>
          </a:p>
        </p:txBody>
      </p:sp>
      <p:sp>
        <p:nvSpPr>
          <p:cNvPr id="6" name="TextBox 5"/>
          <p:cNvSpPr txBox="1"/>
          <p:nvPr/>
        </p:nvSpPr>
        <p:spPr>
          <a:xfrm>
            <a:off x="738911" y="3468606"/>
            <a:ext cx="7426046" cy="4447371"/>
          </a:xfrm>
          <a:prstGeom prst="rect">
            <a:avLst/>
          </a:prstGeom>
          <a:noFill/>
        </p:spPr>
        <p:txBody>
          <a:bodyPr wrap="square" rtlCol="0">
            <a:spAutoFit/>
          </a:bodyPr>
          <a:lstStyle/>
          <a:p>
            <a:pPr marL="800100" lvl="1" indent="-342900">
              <a:buBlip>
                <a:blip r:embed="rId2"/>
              </a:buBlip>
            </a:pPr>
            <a:r>
              <a:rPr lang="en-US" sz="2300" b="1" i="1" dirty="0" smtClean="0">
                <a:solidFill>
                  <a:schemeClr val="tx1">
                    <a:lumMod val="75000"/>
                    <a:lumOff val="25000"/>
                  </a:schemeClr>
                </a:solidFill>
              </a:rPr>
              <a:t>Survey Employers in the following industries</a:t>
            </a:r>
          </a:p>
          <a:p>
            <a:pPr marL="1257300" lvl="2" indent="-342900">
              <a:buBlip>
                <a:blip r:embed="rId2"/>
              </a:buBlip>
            </a:pPr>
            <a:r>
              <a:rPr lang="en-US" sz="2300" b="1" i="1" dirty="0" smtClean="0">
                <a:solidFill>
                  <a:schemeClr val="tx1">
                    <a:lumMod val="75000"/>
                    <a:lumOff val="25000"/>
                  </a:schemeClr>
                </a:solidFill>
              </a:rPr>
              <a:t>Manufacturing</a:t>
            </a:r>
          </a:p>
          <a:p>
            <a:pPr marL="1257300" lvl="2" indent="-342900">
              <a:buBlip>
                <a:blip r:embed="rId2"/>
              </a:buBlip>
            </a:pPr>
            <a:r>
              <a:rPr lang="en-US" sz="2300" b="1" i="1" dirty="0" smtClean="0">
                <a:solidFill>
                  <a:schemeClr val="tx1">
                    <a:lumMod val="75000"/>
                    <a:lumOff val="25000"/>
                  </a:schemeClr>
                </a:solidFill>
              </a:rPr>
              <a:t>Utilities</a:t>
            </a:r>
          </a:p>
          <a:p>
            <a:pPr marL="1257300" lvl="2" indent="-342900">
              <a:buBlip>
                <a:blip r:embed="rId2"/>
              </a:buBlip>
            </a:pPr>
            <a:r>
              <a:rPr lang="en-US" sz="2300" b="1" i="1" dirty="0" smtClean="0">
                <a:solidFill>
                  <a:schemeClr val="tx1">
                    <a:lumMod val="75000"/>
                    <a:lumOff val="25000"/>
                  </a:schemeClr>
                </a:solidFill>
              </a:rPr>
              <a:t>Construction</a:t>
            </a:r>
          </a:p>
          <a:p>
            <a:pPr marL="800100" lvl="1" indent="-342900">
              <a:buBlip>
                <a:blip r:embed="rId2"/>
              </a:buBlip>
            </a:pPr>
            <a:r>
              <a:rPr lang="en-US" sz="2300" b="1" i="1" dirty="0" smtClean="0">
                <a:solidFill>
                  <a:schemeClr val="tx1">
                    <a:lumMod val="75000"/>
                    <a:lumOff val="25000"/>
                  </a:schemeClr>
                </a:solidFill>
              </a:rPr>
              <a:t>Sample over 7,000</a:t>
            </a:r>
          </a:p>
          <a:p>
            <a:pPr marL="800100" lvl="1" indent="-342900">
              <a:buBlip>
                <a:blip r:embed="rId2"/>
              </a:buBlip>
            </a:pPr>
            <a:r>
              <a:rPr lang="en-US" sz="2300" b="1" i="1" dirty="0" smtClean="0">
                <a:solidFill>
                  <a:schemeClr val="tx1">
                    <a:lumMod val="75000"/>
                    <a:lumOff val="25000"/>
                  </a:schemeClr>
                </a:solidFill>
              </a:rPr>
              <a:t>Report for State and Workforce Development Regions</a:t>
            </a:r>
          </a:p>
          <a:p>
            <a:pPr marL="800100" lvl="1" indent="-342900">
              <a:buBlip>
                <a:blip r:embed="rId2"/>
              </a:buBlip>
            </a:pPr>
            <a:r>
              <a:rPr lang="en-US" sz="2300" b="1" i="1" dirty="0" smtClean="0">
                <a:solidFill>
                  <a:schemeClr val="tx1">
                    <a:lumMod val="75000"/>
                    <a:lumOff val="25000"/>
                  </a:schemeClr>
                </a:solidFill>
              </a:rPr>
              <a:t>Report will be published early 2014</a:t>
            </a:r>
            <a:endParaRPr lang="en-US" sz="2300" b="1" i="1" dirty="0">
              <a:solidFill>
                <a:schemeClr val="tx1">
                  <a:lumMod val="75000"/>
                  <a:lumOff val="25000"/>
                </a:schemeClr>
              </a:solidFill>
            </a:endParaRPr>
          </a:p>
          <a:p>
            <a:pPr marL="1257300" lvl="2" indent="-342900">
              <a:buBlip>
                <a:blip r:embed="rId2"/>
              </a:buBlip>
            </a:pPr>
            <a:endParaRPr lang="en-US" sz="2300" b="1" i="1" dirty="0" smtClean="0">
              <a:solidFill>
                <a:schemeClr val="tx1">
                  <a:lumMod val="75000"/>
                  <a:lumOff val="25000"/>
                </a:schemeClr>
              </a:solidFill>
            </a:endParaRPr>
          </a:p>
          <a:p>
            <a:pPr lvl="1"/>
            <a:endParaRPr lang="en-US" sz="2000" b="1" i="1" dirty="0" smtClean="0">
              <a:solidFill>
                <a:schemeClr val="tx1">
                  <a:lumMod val="75000"/>
                  <a:lumOff val="25000"/>
                </a:schemeClr>
              </a:solidFill>
            </a:endParaRPr>
          </a:p>
          <a:p>
            <a:pPr marL="800100" lvl="1" indent="-342900">
              <a:buBlip>
                <a:blip r:embed="rId2"/>
              </a:buBlip>
            </a:pPr>
            <a:endParaRPr lang="en-US" sz="2000" b="1" i="1" dirty="0" smtClean="0">
              <a:solidFill>
                <a:schemeClr val="tx1">
                  <a:lumMod val="75000"/>
                  <a:lumOff val="25000"/>
                </a:schemeClr>
              </a:solidFill>
            </a:endParaRPr>
          </a:p>
          <a:p>
            <a:pPr marL="742950" lvl="1" indent="-285750">
              <a:buFont typeface="Arial" charset="0"/>
              <a:buChar char="•"/>
            </a:pPr>
            <a:endParaRPr lang="en-US" dirty="0" smtClean="0"/>
          </a:p>
          <a:p>
            <a:pPr marL="742950" lvl="1" indent="-285750">
              <a:buFont typeface="Arial" charset="0"/>
              <a:buChar char="•"/>
            </a:pPr>
            <a:endParaRPr lang="en-US" dirty="0"/>
          </a:p>
        </p:txBody>
      </p:sp>
    </p:spTree>
    <p:extLst>
      <p:ext uri="{BB962C8B-B14F-4D97-AF65-F5344CB8AC3E}">
        <p14:creationId xmlns:p14="http://schemas.microsoft.com/office/powerpoint/2010/main" val="879486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0" y="1581727"/>
            <a:ext cx="9144000" cy="1470025"/>
          </a:xfrm>
        </p:spPr>
        <p:txBody>
          <a:bodyPr/>
          <a:lstStyle/>
          <a:p>
            <a:r>
              <a:rPr lang="en-GB"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Questions???</a:t>
            </a:r>
          </a:p>
        </p:txBody>
      </p:sp>
      <p:sp>
        <p:nvSpPr>
          <p:cNvPr id="7" name="Title 3"/>
          <p:cNvSpPr txBox="1">
            <a:spLocks/>
          </p:cNvSpPr>
          <p:nvPr/>
        </p:nvSpPr>
        <p:spPr bwMode="auto">
          <a:xfrm>
            <a:off x="0" y="3440785"/>
            <a:ext cx="9144000" cy="24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00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Tonya Lee</a:t>
            </a:r>
          </a:p>
          <a:p>
            <a:r>
              <a:rPr lang="en-GB" sz="300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Alabama Department of Labor</a:t>
            </a:r>
          </a:p>
          <a:p>
            <a:r>
              <a:rPr lang="en-GB" sz="300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Labor Market Information Division</a:t>
            </a:r>
          </a:p>
          <a:p>
            <a:r>
              <a:rPr lang="en-GB" sz="300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Phone (334) 242-8881</a:t>
            </a:r>
          </a:p>
          <a:p>
            <a:r>
              <a:rPr lang="en-GB" sz="300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Email </a:t>
            </a:r>
            <a:r>
              <a:rPr lang="en-GB" sz="3000"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hlinkClick r:id="rId2"/>
              </a:rPr>
              <a:t>Tonya.Lee@labor.alabama.gov</a:t>
            </a:r>
            <a:r>
              <a:rPr lang="en-GB" sz="3000" dirty="0" smtClean="0">
                <a:ln w="12700">
                  <a:solidFill>
                    <a:schemeClr val="tx2">
                      <a:satMod val="155000"/>
                    </a:schemeClr>
                  </a:solidFill>
                  <a:prstDash val="solid"/>
                </a:ln>
                <a:solidFill>
                  <a:schemeClr val="accent3">
                    <a:lumMod val="50000"/>
                  </a:schemeClr>
                </a:solidFill>
                <a:effectLst>
                  <a:outerShdw blurRad="41275" dist="20320" dir="1800000" algn="tl" rotWithShape="0">
                    <a:srgbClr val="000000">
                      <a:alpha val="40000"/>
                    </a:srgbClr>
                  </a:outerShdw>
                </a:effectLst>
              </a:rPr>
              <a:t> </a:t>
            </a:r>
          </a:p>
          <a:p>
            <a:endParaRPr lang="en-GB" sz="3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0" y="6131292"/>
            <a:ext cx="9144000" cy="400110"/>
          </a:xfrm>
          <a:prstGeom prst="rect">
            <a:avLst/>
          </a:prstGeom>
          <a:noFill/>
        </p:spPr>
        <p:txBody>
          <a:bodyPr wrap="square" rtlCol="0">
            <a:spAutoFit/>
          </a:bodyPr>
          <a:lstStyle/>
          <a:p>
            <a:pPr algn="ctr"/>
            <a:r>
              <a:rPr lang="en-US" sz="2000" b="1" i="1" dirty="0" smtClean="0"/>
              <a:t>Check out the LMI website at </a:t>
            </a:r>
            <a:r>
              <a:rPr lang="en-US" sz="2000" b="1" i="1" dirty="0" smtClean="0">
                <a:hlinkClick r:id="rId3"/>
              </a:rPr>
              <a:t>www.labor.alabama.gov/lmi</a:t>
            </a:r>
            <a:r>
              <a:rPr lang="en-US" sz="2000" b="1" i="1" dirty="0" smtClean="0"/>
              <a:t> </a:t>
            </a:r>
            <a:endParaRPr lang="en-US" sz="2000" b="1" i="1" dirty="0"/>
          </a:p>
        </p:txBody>
      </p:sp>
    </p:spTree>
    <p:extLst>
      <p:ext uri="{BB962C8B-B14F-4D97-AF65-F5344CB8AC3E}">
        <p14:creationId xmlns:p14="http://schemas.microsoft.com/office/powerpoint/2010/main" val="89988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9900" y="396875"/>
            <a:ext cx="8229600" cy="1143000"/>
          </a:xfrm>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eaLnBrk="1" hangingPunct="1"/>
            <a:r>
              <a:rPr lang="en-GB" sz="3000" dirty="0" smtClean="0"/>
              <a:t>WDR Region 2 High Demand</a:t>
            </a:r>
            <a:br>
              <a:rPr lang="en-GB" sz="3000" dirty="0" smtClean="0"/>
            </a:br>
            <a:r>
              <a:rPr lang="en-GB" sz="3000" dirty="0" smtClean="0"/>
              <a:t>Associate Degree and Under</a:t>
            </a:r>
            <a:endParaRPr lang="en-US" sz="3000" dirty="0" smtClean="0"/>
          </a:p>
        </p:txBody>
      </p:sp>
      <p:graphicFrame>
        <p:nvGraphicFramePr>
          <p:cNvPr id="19459" name="Group 3"/>
          <p:cNvGraphicFramePr>
            <a:graphicFrameLocks noGrp="1"/>
          </p:cNvGraphicFramePr>
          <p:nvPr>
            <p:ph idx="1"/>
            <p:extLst>
              <p:ext uri="{D42A27DB-BD31-4B8C-83A1-F6EECF244321}">
                <p14:modId xmlns:p14="http://schemas.microsoft.com/office/powerpoint/2010/main" val="57053103"/>
              </p:ext>
            </p:extLst>
          </p:nvPr>
        </p:nvGraphicFramePr>
        <p:xfrm>
          <a:off x="466436" y="1492249"/>
          <a:ext cx="8229601" cy="4881860"/>
        </p:xfrm>
        <a:graphic>
          <a:graphicData uri="http://schemas.openxmlformats.org/drawingml/2006/table">
            <a:tbl>
              <a:tblPr/>
              <a:tblGrid>
                <a:gridCol w="5694218"/>
                <a:gridCol w="1431637"/>
                <a:gridCol w="1103746"/>
              </a:tblGrid>
              <a:tr h="8994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1"/>
                          </a:solidFill>
                          <a:effectLst/>
                          <a:latin typeface="Arial" charset="0"/>
                        </a:rPr>
                        <a:t>Occupation</a:t>
                      </a:r>
                      <a:endParaRPr kumimoji="0" lang="en-US" sz="20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1"/>
                          </a:solidFill>
                          <a:effectLst/>
                          <a:latin typeface="Arial" charset="0"/>
                        </a:rPr>
                        <a:t>Average Annual Openings</a:t>
                      </a:r>
                      <a:endParaRPr kumimoji="0" lang="en-US" sz="20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Salary</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4"/>
                    </a:solid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Registered Nurse</a:t>
                      </a:r>
                      <a:endParaRPr kumimoji="0" lang="en-US" sz="16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380</a:t>
                      </a:r>
                      <a:endParaRPr kumimoji="0" lang="en-US" sz="16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$56,889</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Dental Hygienist</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$46,793</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3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Physical Therapist Assistant</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$53,009</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Construction and Building Inspector</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$54,775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Cardiovascular Technologist and Technician</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$47,744</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Radiologic Technologist and Technician</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$44,283</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425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Supervisor Office and Administrative Support Workers</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$44,283</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452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Licensed Practical and Licensed Vocational Nurse</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125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$36,186</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Diagnostic Medical Sonographer</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$50,815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Sales Rep. Wholesale and Manuf. </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$55,329</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9900" y="396875"/>
            <a:ext cx="8229600" cy="1143000"/>
          </a:xfrm>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eaLnBrk="1" hangingPunct="1"/>
            <a:r>
              <a:rPr lang="en-GB" sz="3000" dirty="0" smtClean="0"/>
              <a:t>WDR Region 2 Fast Growing</a:t>
            </a:r>
            <a:br>
              <a:rPr lang="en-GB" sz="3000" dirty="0" smtClean="0"/>
            </a:br>
            <a:r>
              <a:rPr lang="en-GB" sz="3000" dirty="0" smtClean="0"/>
              <a:t>Associate Degree and Under</a:t>
            </a:r>
            <a:endParaRPr lang="en-US" sz="3000" dirty="0" smtClean="0"/>
          </a:p>
        </p:txBody>
      </p:sp>
      <p:graphicFrame>
        <p:nvGraphicFramePr>
          <p:cNvPr id="19459" name="Group 3"/>
          <p:cNvGraphicFramePr>
            <a:graphicFrameLocks noGrp="1"/>
          </p:cNvGraphicFramePr>
          <p:nvPr>
            <p:ph idx="1"/>
            <p:extLst>
              <p:ext uri="{D42A27DB-BD31-4B8C-83A1-F6EECF244321}">
                <p14:modId xmlns:p14="http://schemas.microsoft.com/office/powerpoint/2010/main" val="3944036547"/>
              </p:ext>
            </p:extLst>
          </p:nvPr>
        </p:nvGraphicFramePr>
        <p:xfrm>
          <a:off x="466436" y="1492249"/>
          <a:ext cx="8229601" cy="4881860"/>
        </p:xfrm>
        <a:graphic>
          <a:graphicData uri="http://schemas.openxmlformats.org/drawingml/2006/table">
            <a:tbl>
              <a:tblPr/>
              <a:tblGrid>
                <a:gridCol w="5694218"/>
                <a:gridCol w="1431637"/>
                <a:gridCol w="1103746"/>
              </a:tblGrid>
              <a:tr h="8994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1"/>
                          </a:solidFill>
                          <a:effectLst/>
                          <a:latin typeface="Arial" charset="0"/>
                        </a:rPr>
                        <a:t>Occupation</a:t>
                      </a:r>
                      <a:endParaRPr kumimoji="0" lang="en-US" sz="20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bg1"/>
                          </a:solidFill>
                          <a:effectLst/>
                          <a:latin typeface="Arial" charset="0"/>
                        </a:rPr>
                        <a:t>Average Annual Openings</a:t>
                      </a:r>
                      <a:endParaRPr kumimoji="0" lang="en-US" sz="20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Salary</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4"/>
                    </a:solid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Home Health Aide</a:t>
                      </a:r>
                      <a:endParaRPr kumimoji="0" lang="en-US" sz="16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charset="0"/>
                        </a:rPr>
                        <a:t>215</a:t>
                      </a:r>
                      <a:endParaRPr kumimoji="0" lang="en-US" sz="1600" b="1" i="0" u="none" strike="noStrike" cap="none" normalizeH="0" baseline="0" dirty="0" smtClean="0">
                        <a:ln>
                          <a:noFill/>
                        </a:ln>
                        <a:solidFill>
                          <a:schemeClr val="bg1"/>
                        </a:solidFill>
                        <a:effectLst/>
                        <a:latin typeface="Arial" charset="0"/>
                      </a:endParaRP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$18,671</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Physical Therapy Assistant</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$53,003</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33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Personal and Home Care Aide</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$18,566</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Physical Therapist Aide</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$23,748</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Diagnostic Medical Sonographer</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$50,815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Occupational Therapist Assistant</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$45,750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4258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Dental Hygienist</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$46,793</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452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Cargo and Freight Agent</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$37,708</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Medical Assistant</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75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$24,520</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3745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Environmental Engineering Technician</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$39,838</a:t>
                      </a:r>
                    </a:p>
                  </a:txBody>
                  <a:tcPr marL="100056" marR="100056" marT="46800" marB="46800" anchor="ctr" anchorCtr="1"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087047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08" y="240145"/>
            <a:ext cx="8303491" cy="6321863"/>
          </a:xfrm>
          <a:prstGeom prst="rect">
            <a:avLst/>
          </a:prstGeom>
        </p:spPr>
      </p:pic>
    </p:spTree>
    <p:extLst>
      <p:ext uri="{BB962C8B-B14F-4D97-AF65-F5344CB8AC3E}">
        <p14:creationId xmlns:p14="http://schemas.microsoft.com/office/powerpoint/2010/main" val="36426539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69" y="360229"/>
            <a:ext cx="8422992" cy="6017063"/>
          </a:xfrm>
          <a:prstGeom prst="rect">
            <a:avLst/>
          </a:prstGeom>
        </p:spPr>
      </p:pic>
    </p:spTree>
    <p:extLst>
      <p:ext uri="{BB962C8B-B14F-4D97-AF65-F5344CB8AC3E}">
        <p14:creationId xmlns:p14="http://schemas.microsoft.com/office/powerpoint/2010/main" val="22672613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16" y="249382"/>
            <a:ext cx="8247501" cy="6142182"/>
          </a:xfrm>
          <a:prstGeom prst="rect">
            <a:avLst/>
          </a:prstGeom>
        </p:spPr>
      </p:pic>
    </p:spTree>
    <p:extLst>
      <p:ext uri="{BB962C8B-B14F-4D97-AF65-F5344CB8AC3E}">
        <p14:creationId xmlns:p14="http://schemas.microsoft.com/office/powerpoint/2010/main" val="811614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2115141"/>
            <a:ext cx="8229600" cy="4165600"/>
          </a:xfrm>
        </p:spPr>
        <p:txBody>
          <a:bodyPr/>
          <a:lstStyle/>
          <a:p>
            <a:pPr algn="l">
              <a:buBlip>
                <a:blip r:embed="rId2"/>
              </a:buBlip>
            </a:pPr>
            <a:r>
              <a:rPr lang="en-GB" sz="2800" b="1" i="1" dirty="0" smtClean="0"/>
              <a:t>Approximately 41% of the workers who live in the City of Decatur also work in the City of Decatur. </a:t>
            </a:r>
          </a:p>
          <a:p>
            <a:pPr algn="l">
              <a:buBlip>
                <a:blip r:embed="rId2"/>
              </a:buBlip>
            </a:pPr>
            <a:r>
              <a:rPr lang="en-GB" sz="2800" b="1" i="1" dirty="0" smtClean="0"/>
              <a:t>On the other hand, 73% of those who work in the City of Decatur live outside the city.</a:t>
            </a:r>
          </a:p>
          <a:p>
            <a:pPr algn="l">
              <a:buBlip>
                <a:blip r:embed="rId2"/>
              </a:buBlip>
            </a:pPr>
            <a:r>
              <a:rPr lang="en-GB" sz="2800" b="1" i="1" dirty="0" smtClean="0"/>
              <a:t>Nearly 65% of the jobs in Morgan County are in the City of Decatur</a:t>
            </a:r>
          </a:p>
          <a:p>
            <a:pPr algn="l">
              <a:buBlip>
                <a:blip r:embed="rId2"/>
              </a:buBlip>
            </a:pPr>
            <a:r>
              <a:rPr lang="en-GB" sz="2800" b="1" i="1" dirty="0" smtClean="0"/>
              <a:t>Over 3,200 people living in Decatur work in the City of Huntsville.</a:t>
            </a:r>
          </a:p>
        </p:txBody>
      </p:sp>
      <p:sp>
        <p:nvSpPr>
          <p:cNvPr id="5" name="Rectangle 2"/>
          <p:cNvSpPr txBox="1">
            <a:spLocks noChangeArrowheads="1"/>
          </p:cNvSpPr>
          <p:nvPr/>
        </p:nvSpPr>
        <p:spPr bwMode="auto">
          <a:xfrm>
            <a:off x="0" y="1076851"/>
            <a:ext cx="9144000" cy="93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4000" dirty="0" smtClean="0">
                <a:ln w="15875">
                  <a:solidFill>
                    <a:schemeClr val="bg2">
                      <a:lumMod val="95000"/>
                    </a:schemeClr>
                  </a:solidFill>
                </a:ln>
                <a:effectLst>
                  <a:outerShdw blurRad="50800" dist="38100" dir="16200000" rotWithShape="0">
                    <a:schemeClr val="bg2">
                      <a:alpha val="40000"/>
                    </a:schemeClr>
                  </a:outerShdw>
                </a:effectLst>
              </a:rPr>
              <a:t>City of Decatur Fast Facts</a:t>
            </a:r>
            <a:endParaRPr lang="en-US" sz="4000" dirty="0" smtClean="0">
              <a:ln w="15875">
                <a:solidFill>
                  <a:schemeClr val="bg2">
                    <a:lumMod val="95000"/>
                  </a:schemeClr>
                </a:solidFill>
              </a:ln>
              <a:effectLst>
                <a:outerShdw blurRad="50800" dist="38100" dir="16200000" rotWithShape="0">
                  <a:schemeClr val="bg2">
                    <a:alpha val="40000"/>
                  </a:schemeClr>
                </a:outerShdw>
              </a:effectLst>
            </a:endParaRPr>
          </a:p>
        </p:txBody>
      </p:sp>
    </p:spTree>
    <p:extLst>
      <p:ext uri="{BB962C8B-B14F-4D97-AF65-F5344CB8AC3E}">
        <p14:creationId xmlns:p14="http://schemas.microsoft.com/office/powerpoint/2010/main" val="180220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2096669"/>
            <a:ext cx="8229600" cy="4165600"/>
          </a:xfrm>
        </p:spPr>
        <p:txBody>
          <a:bodyPr/>
          <a:lstStyle/>
          <a:p>
            <a:pPr algn="l">
              <a:buBlip>
                <a:blip r:embed="rId2"/>
              </a:buBlip>
            </a:pPr>
            <a:r>
              <a:rPr lang="en-GB" sz="2800" b="1" i="1" dirty="0" smtClean="0"/>
              <a:t>Of the workers in Decatur over the age of 29, over 2,000 of them do not have a High School Diploma (7.8% of the workforce).</a:t>
            </a:r>
          </a:p>
          <a:p>
            <a:pPr algn="l">
              <a:buBlip>
                <a:blip r:embed="rId2"/>
              </a:buBlip>
            </a:pPr>
            <a:r>
              <a:rPr lang="en-GB" sz="2800" b="1" i="1" dirty="0" smtClean="0"/>
              <a:t>Nearly 20% of the employment in the city is in Manufacturing, 15% in Health Care and Social Assistance, and 12.5% in Retail Trade.</a:t>
            </a:r>
          </a:p>
          <a:p>
            <a:pPr algn="l">
              <a:buBlip>
                <a:blip r:embed="rId2"/>
              </a:buBlip>
            </a:pPr>
            <a:r>
              <a:rPr lang="en-GB" sz="2800" b="1" i="1" dirty="0" smtClean="0"/>
              <a:t>The average hourly wage for Morgan County is $18.13, average entry is $8.80, average experienced is $22.79.</a:t>
            </a:r>
          </a:p>
        </p:txBody>
      </p:sp>
      <p:sp>
        <p:nvSpPr>
          <p:cNvPr id="4" name="Rectangle 2"/>
          <p:cNvSpPr txBox="1">
            <a:spLocks noChangeArrowheads="1"/>
          </p:cNvSpPr>
          <p:nvPr/>
        </p:nvSpPr>
        <p:spPr bwMode="auto">
          <a:xfrm>
            <a:off x="0" y="1076851"/>
            <a:ext cx="9144000" cy="93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4000" dirty="0" smtClean="0">
                <a:ln w="15875">
                  <a:solidFill>
                    <a:schemeClr val="bg2">
                      <a:lumMod val="95000"/>
                    </a:schemeClr>
                  </a:solidFill>
                </a:ln>
                <a:effectLst>
                  <a:outerShdw blurRad="50800" dist="38100" dir="16200000" rotWithShape="0">
                    <a:schemeClr val="bg2">
                      <a:alpha val="40000"/>
                    </a:schemeClr>
                  </a:outerShdw>
                </a:effectLst>
              </a:rPr>
              <a:t>City of Decatur Fast Facts</a:t>
            </a:r>
            <a:endParaRPr lang="en-US" sz="4000" dirty="0" smtClean="0">
              <a:ln w="15875">
                <a:solidFill>
                  <a:schemeClr val="bg2">
                    <a:lumMod val="95000"/>
                  </a:schemeClr>
                </a:solidFill>
              </a:ln>
              <a:effectLst>
                <a:outerShdw blurRad="50800" dist="38100" dir="16200000" rotWithShape="0">
                  <a:schemeClr val="bg2">
                    <a:alpha val="40000"/>
                  </a:schemeClr>
                </a:outerShdw>
              </a:effectLst>
            </a:endParaRPr>
          </a:p>
        </p:txBody>
      </p:sp>
    </p:spTree>
    <p:extLst>
      <p:ext uri="{BB962C8B-B14F-4D97-AF65-F5344CB8AC3E}">
        <p14:creationId xmlns:p14="http://schemas.microsoft.com/office/powerpoint/2010/main" val="197437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The Missing Piece">
      <a:dk1>
        <a:srgbClr val="000000"/>
      </a:dk1>
      <a:lt1>
        <a:srgbClr val="1E2128"/>
      </a:lt1>
      <a:dk2>
        <a:srgbClr val="1E2128"/>
      </a:dk2>
      <a:lt2>
        <a:srgbClr val="FFFFFF"/>
      </a:lt2>
      <a:accent1>
        <a:srgbClr val="618BB8"/>
      </a:accent1>
      <a:accent2>
        <a:srgbClr val="1F3145"/>
      </a:accent2>
      <a:accent3>
        <a:srgbClr val="FFFFFF"/>
      </a:accent3>
      <a:accent4>
        <a:srgbClr val="79B2D0"/>
      </a:accent4>
      <a:accent5>
        <a:srgbClr val="2B3036"/>
      </a:accent5>
      <a:accent6>
        <a:srgbClr val="325E89"/>
      </a:accent6>
      <a:hlink>
        <a:srgbClr val="FFFFFF"/>
      </a:hlink>
      <a:folHlink>
        <a:srgbClr val="19304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1151</Words>
  <Application>Microsoft Office PowerPoint</Application>
  <PresentationFormat>On-screen Show (4:3)</PresentationFormat>
  <Paragraphs>282</Paragraphs>
  <Slides>25</Slides>
  <Notes>15</Notes>
  <HiddenSlides>0</HiddenSlides>
  <MMClips>0</MMClips>
  <ScaleCrop>false</ScaleCrop>
  <HeadingPairs>
    <vt:vector size="8" baseType="variant">
      <vt:variant>
        <vt:lpstr>Theme</vt:lpstr>
      </vt:variant>
      <vt:variant>
        <vt:i4>1</vt:i4>
      </vt:variant>
      <vt:variant>
        <vt:lpstr>Links</vt:lpstr>
      </vt:variant>
      <vt:variant>
        <vt:i4>6</vt:i4>
      </vt:variant>
      <vt:variant>
        <vt:lpstr>Embedded OLE Servers</vt:lpstr>
      </vt:variant>
      <vt:variant>
        <vt:i4>1</vt:i4>
      </vt:variant>
      <vt:variant>
        <vt:lpstr>Slide Titles</vt:lpstr>
      </vt:variant>
      <vt:variant>
        <vt:i4>25</vt:i4>
      </vt:variant>
    </vt:vector>
  </HeadingPairs>
  <TitlesOfParts>
    <vt:vector size="33" baseType="lpstr">
      <vt:lpstr>Default Design</vt:lpstr>
      <vt:lpstr>\\lmi2\Wia\Workforce Development\Presentations\September\Decatur 9-4-13\bus and truck mechanics.xlsx</vt:lpstr>
      <vt:lpstr>\\lmi2\Wia\Workforce Development\Presentations\September\Decatur 9-4-13\security guards.xlsx</vt:lpstr>
      <vt:lpstr>\\lmi2\Wia\Workforce Development\Presentations\September\Decatur 9-4-13\sales reps except scientific.xlsx</vt:lpstr>
      <vt:lpstr>\\lmi2\Wia\Workforce Development\Presentations\September\Decatur 9-4-13\carpenters.xlsx</vt:lpstr>
      <vt:lpstr>\\lmi2\Wia\Workforce Development\Presentations\September\Decatur 9-4-13\LPN.xlsx</vt:lpstr>
      <vt:lpstr>\\lmi2\Wia\Workforce Development\Presentations\September\Decatur 9-4-13\merchandise displayers.xlsx</vt:lpstr>
      <vt:lpstr>Worksheet</vt:lpstr>
      <vt:lpstr>The Missing Piece Labor Market Information</vt:lpstr>
      <vt:lpstr>LMI Puzzle Pieces</vt:lpstr>
      <vt:lpstr>WDR Region 2 High Demand Associate Degree and Under</vt:lpstr>
      <vt:lpstr>WDR Region 2 Fast Growing Associate Degree and Under</vt:lpstr>
      <vt:lpstr>PowerPoint Presentation</vt:lpstr>
      <vt:lpstr>PowerPoint Presentation</vt:lpstr>
      <vt:lpstr>PowerPoint Presentation</vt:lpstr>
      <vt:lpstr>PowerPoint Presentation</vt:lpstr>
      <vt:lpstr>PowerPoint Presentation</vt:lpstr>
      <vt:lpstr>Selected Occupational Trends</vt:lpstr>
      <vt:lpstr>Selected Occupational Trends</vt:lpstr>
      <vt:lpstr>Electricians</vt:lpstr>
      <vt:lpstr>Bus and Truck Mechanics</vt:lpstr>
      <vt:lpstr>Security Guards</vt:lpstr>
      <vt:lpstr>General Maintenance and Repair Workers</vt:lpstr>
      <vt:lpstr>Truck Drivers Heavy and Tractor Trailer</vt:lpstr>
      <vt:lpstr>Plumbers, Pipefitters, and Steamfitters</vt:lpstr>
      <vt:lpstr>Sales Reps. Wholesale &amp; Manufacturing</vt:lpstr>
      <vt:lpstr>Carpenters</vt:lpstr>
      <vt:lpstr>LPNs</vt:lpstr>
      <vt:lpstr>Merchandise Displayers &amp; Window Trimmers</vt:lpstr>
      <vt:lpstr>Industries Associated with These Occupations</vt:lpstr>
      <vt:lpstr>Summary</vt:lpstr>
      <vt:lpstr>LMI Explores Another Piece</vt:lpstr>
      <vt:lpstr>Questions???</vt:lpstr>
    </vt:vector>
  </TitlesOfParts>
  <Company>Clearly Presented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Piece PowerPoint Template</dc:title>
  <dc:creator>Presentation Magazine</dc:creator>
  <cp:lastModifiedBy>Tammy Jenkins</cp:lastModifiedBy>
  <cp:revision>80</cp:revision>
  <dcterms:created xsi:type="dcterms:W3CDTF">2009-11-03T13:35:13Z</dcterms:created>
  <dcterms:modified xsi:type="dcterms:W3CDTF">2013-09-06T13:39:37Z</dcterms:modified>
</cp:coreProperties>
</file>