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56" r:id="rId2"/>
    <p:sldId id="271" r:id="rId3"/>
    <p:sldId id="299" r:id="rId4"/>
    <p:sldId id="303" r:id="rId5"/>
    <p:sldId id="304" r:id="rId6"/>
    <p:sldId id="307" r:id="rId7"/>
    <p:sldId id="308" r:id="rId8"/>
    <p:sldId id="305" r:id="rId9"/>
    <p:sldId id="306" r:id="rId10"/>
    <p:sldId id="294" r:id="rId11"/>
    <p:sldId id="297" r:id="rId12"/>
    <p:sldId id="309" r:id="rId13"/>
    <p:sldId id="298" r:id="rId14"/>
    <p:sldId id="312" r:id="rId15"/>
    <p:sldId id="301" r:id="rId16"/>
    <p:sldId id="302" r:id="rId17"/>
    <p:sldId id="273" r:id="rId18"/>
    <p:sldId id="300" r:id="rId19"/>
    <p:sldId id="277" r:id="rId20"/>
    <p:sldId id="310" r:id="rId21"/>
    <p:sldId id="272" r:id="rId22"/>
    <p:sldId id="282" r:id="rId23"/>
    <p:sldId id="311" r:id="rId24"/>
    <p:sldId id="281"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87" autoAdjust="0"/>
    <p:restoredTop sz="93939" autoAdjust="0"/>
  </p:normalViewPr>
  <p:slideViewPr>
    <p:cSldViewPr>
      <p:cViewPr varScale="1">
        <p:scale>
          <a:sx n="107" d="100"/>
          <a:sy n="107" d="100"/>
        </p:scale>
        <p:origin x="-18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524245399981161E-2"/>
          <c:y val="2.2396225542993552E-2"/>
          <c:w val="0.90169936174001153"/>
          <c:h val="0.8107051804276284"/>
        </c:manualLayout>
      </c:layout>
      <c:lineChart>
        <c:grouping val="standard"/>
        <c:varyColors val="0"/>
        <c:ser>
          <c:idx val="0"/>
          <c:order val="0"/>
          <c:tx>
            <c:strRef>
              <c:f>Sheet2!$F$1</c:f>
              <c:strCache>
                <c:ptCount val="1"/>
                <c:pt idx="0">
                  <c:v>AL</c:v>
                </c:pt>
              </c:strCache>
            </c:strRef>
          </c:tx>
          <c:spPr>
            <a:ln w="38100">
              <a:solidFill>
                <a:srgbClr val="FFFF00"/>
              </a:solidFill>
            </a:ln>
          </c:spPr>
          <c:marker>
            <c:symbol val="diamond"/>
            <c:size val="5"/>
            <c:spPr>
              <a:solidFill>
                <a:srgbClr val="FFFF00"/>
              </a:solidFill>
              <a:ln>
                <a:solidFill>
                  <a:schemeClr val="tx1"/>
                </a:solidFill>
              </a:ln>
              <a:scene3d>
                <a:camera prst="orthographicFront"/>
                <a:lightRig rig="threePt" dir="t"/>
              </a:scene3d>
              <a:sp3d>
                <a:bevelT/>
              </a:sp3d>
            </c:spPr>
          </c:marker>
          <c:cat>
            <c:numRef>
              <c:f>Sheet2!$A$2:$A$50</c:f>
              <c:numCache>
                <c:formatCode>[$-409]mmm\-yy;@</c:formatCode>
                <c:ptCount val="49"/>
                <c:pt idx="0" formatCode="mmm\-yy">
                  <c:v>40148</c:v>
                </c:pt>
                <c:pt idx="1">
                  <c:v>40179</c:v>
                </c:pt>
                <c:pt idx="2" formatCode="mmm\-yy">
                  <c:v>40210</c:v>
                </c:pt>
                <c:pt idx="3" formatCode="mmm\-yy">
                  <c:v>40238</c:v>
                </c:pt>
                <c:pt idx="4" formatCode="mmm\-yy">
                  <c:v>40269</c:v>
                </c:pt>
                <c:pt idx="5" formatCode="mmm\-yy">
                  <c:v>40299</c:v>
                </c:pt>
                <c:pt idx="6" formatCode="mmm\-yy">
                  <c:v>40330</c:v>
                </c:pt>
                <c:pt idx="7" formatCode="mmm\-yy">
                  <c:v>40360</c:v>
                </c:pt>
                <c:pt idx="8" formatCode="mmm\-yy">
                  <c:v>40391</c:v>
                </c:pt>
                <c:pt idx="9" formatCode="mmm\-yy">
                  <c:v>40422</c:v>
                </c:pt>
                <c:pt idx="10" formatCode="mmm\-yy">
                  <c:v>40452</c:v>
                </c:pt>
                <c:pt idx="11" formatCode="mmm\-yy">
                  <c:v>40483</c:v>
                </c:pt>
                <c:pt idx="12" formatCode="mmm\-yy">
                  <c:v>40513</c:v>
                </c:pt>
                <c:pt idx="13" formatCode="mmm\-yy">
                  <c:v>40544</c:v>
                </c:pt>
                <c:pt idx="14" formatCode="mmm\-yy">
                  <c:v>40575</c:v>
                </c:pt>
                <c:pt idx="15" formatCode="mmm\-yy">
                  <c:v>40603</c:v>
                </c:pt>
                <c:pt idx="16" formatCode="mmm\-yy">
                  <c:v>40634</c:v>
                </c:pt>
                <c:pt idx="17" formatCode="mmm\-yy">
                  <c:v>40664</c:v>
                </c:pt>
                <c:pt idx="18" formatCode="mmm\-yy">
                  <c:v>40695</c:v>
                </c:pt>
                <c:pt idx="19" formatCode="mmm\-yy">
                  <c:v>40725</c:v>
                </c:pt>
                <c:pt idx="20" formatCode="mmm\-yy">
                  <c:v>40756</c:v>
                </c:pt>
                <c:pt idx="21" formatCode="mmm\-yy">
                  <c:v>40787</c:v>
                </c:pt>
                <c:pt idx="22" formatCode="mmm\-yy">
                  <c:v>40817</c:v>
                </c:pt>
                <c:pt idx="23" formatCode="mmm\-yy">
                  <c:v>40848</c:v>
                </c:pt>
                <c:pt idx="24" formatCode="mmm\-yy">
                  <c:v>40878</c:v>
                </c:pt>
                <c:pt idx="25" formatCode="mmm\-yy">
                  <c:v>40909</c:v>
                </c:pt>
                <c:pt idx="26" formatCode="mmm\-yy">
                  <c:v>40940</c:v>
                </c:pt>
                <c:pt idx="27" formatCode="mmm\-yy">
                  <c:v>40969</c:v>
                </c:pt>
                <c:pt idx="28" formatCode="mmm\-yy">
                  <c:v>41000</c:v>
                </c:pt>
                <c:pt idx="29" formatCode="mmm\-yy">
                  <c:v>41030</c:v>
                </c:pt>
                <c:pt idx="30" formatCode="mmm\-yy">
                  <c:v>41061</c:v>
                </c:pt>
                <c:pt idx="31" formatCode="mmm\-yy">
                  <c:v>41091</c:v>
                </c:pt>
                <c:pt idx="32" formatCode="mmm\-yy">
                  <c:v>41122</c:v>
                </c:pt>
                <c:pt idx="33" formatCode="mmm\-yy">
                  <c:v>41153</c:v>
                </c:pt>
                <c:pt idx="34" formatCode="mmm\-yy">
                  <c:v>41183</c:v>
                </c:pt>
                <c:pt idx="35" formatCode="mmm\-yy">
                  <c:v>41214</c:v>
                </c:pt>
                <c:pt idx="36" formatCode="mmm\-yy">
                  <c:v>41244</c:v>
                </c:pt>
                <c:pt idx="37" formatCode="mmm\-yy">
                  <c:v>41275</c:v>
                </c:pt>
                <c:pt idx="38" formatCode="mmm\-yy">
                  <c:v>41306</c:v>
                </c:pt>
                <c:pt idx="39" formatCode="mmm\-yy">
                  <c:v>41334</c:v>
                </c:pt>
                <c:pt idx="40" formatCode="mmm\-yy">
                  <c:v>41365</c:v>
                </c:pt>
                <c:pt idx="41" formatCode="mmm\-yy">
                  <c:v>41395</c:v>
                </c:pt>
                <c:pt idx="42" formatCode="mmm\-yy">
                  <c:v>41426</c:v>
                </c:pt>
                <c:pt idx="43" formatCode="mmm\-yy">
                  <c:v>41456</c:v>
                </c:pt>
                <c:pt idx="44" formatCode="mmm\-yy">
                  <c:v>41487</c:v>
                </c:pt>
                <c:pt idx="45" formatCode="mmm\-yy">
                  <c:v>41518</c:v>
                </c:pt>
                <c:pt idx="46" formatCode="mmm\-yy">
                  <c:v>41548</c:v>
                </c:pt>
                <c:pt idx="47" formatCode="mmm\-yy">
                  <c:v>41579</c:v>
                </c:pt>
                <c:pt idx="48" formatCode="mmm\-yy">
                  <c:v>41609</c:v>
                </c:pt>
              </c:numCache>
            </c:numRef>
          </c:cat>
          <c:val>
            <c:numRef>
              <c:f>Sheet2!$F$2:$F$50</c:f>
              <c:numCache>
                <c:formatCode>General</c:formatCode>
                <c:ptCount val="49"/>
                <c:pt idx="0">
                  <c:v>7.859238685325642</c:v>
                </c:pt>
                <c:pt idx="1">
                  <c:v>7.6164450154519256</c:v>
                </c:pt>
                <c:pt idx="2">
                  <c:v>6.4948759439050701</c:v>
                </c:pt>
                <c:pt idx="3">
                  <c:v>6.4339788199697425</c:v>
                </c:pt>
                <c:pt idx="4">
                  <c:v>6.1004326965531455</c:v>
                </c:pt>
                <c:pt idx="5">
                  <c:v>5.5486910994764393</c:v>
                </c:pt>
                <c:pt idx="6">
                  <c:v>5.1850393700787398</c:v>
                </c:pt>
                <c:pt idx="7">
                  <c:v>5.0111151508855762</c:v>
                </c:pt>
                <c:pt idx="8">
                  <c:v>4.8301682722539425</c:v>
                </c:pt>
                <c:pt idx="9">
                  <c:v>4.9713264413927893</c:v>
                </c:pt>
                <c:pt idx="10">
                  <c:v>5.0963730030701981</c:v>
                </c:pt>
                <c:pt idx="11">
                  <c:v>5.1708086682139411</c:v>
                </c:pt>
                <c:pt idx="12">
                  <c:v>5.8641920884029863</c:v>
                </c:pt>
                <c:pt idx="13">
                  <c:v>6.1520626503052354</c:v>
                </c:pt>
                <c:pt idx="14">
                  <c:v>5.1547977178423237</c:v>
                </c:pt>
                <c:pt idx="15">
                  <c:v>4.7004824029847203</c:v>
                </c:pt>
                <c:pt idx="16">
                  <c:v>4.4270346748113543</c:v>
                </c:pt>
                <c:pt idx="17">
                  <c:v>4.5089060854434724</c:v>
                </c:pt>
                <c:pt idx="18">
                  <c:v>4.362288605796973</c:v>
                </c:pt>
                <c:pt idx="19">
                  <c:v>4.4209989112683727</c:v>
                </c:pt>
                <c:pt idx="20">
                  <c:v>4.1576749042812393</c:v>
                </c:pt>
                <c:pt idx="21">
                  <c:v>3.9459211536820549</c:v>
                </c:pt>
                <c:pt idx="22">
                  <c:v>3.7770402518934558</c:v>
                </c:pt>
                <c:pt idx="23">
                  <c:v>3.7683827606858462</c:v>
                </c:pt>
                <c:pt idx="24">
                  <c:v>4.0064126188545739</c:v>
                </c:pt>
                <c:pt idx="25">
                  <c:v>4.4333677125176418</c:v>
                </c:pt>
                <c:pt idx="26">
                  <c:v>3.7761869573249585</c:v>
                </c:pt>
                <c:pt idx="27">
                  <c:v>3.3949174917491751</c:v>
                </c:pt>
                <c:pt idx="28">
                  <c:v>2.932064648494745</c:v>
                </c:pt>
                <c:pt idx="29">
                  <c:v>3.2191264271498898</c:v>
                </c:pt>
                <c:pt idx="30">
                  <c:v>3.6320602691161068</c:v>
                </c:pt>
                <c:pt idx="31">
                  <c:v>3.5827136242458257</c:v>
                </c:pt>
                <c:pt idx="32">
                  <c:v>3.3005759050629231</c:v>
                </c:pt>
                <c:pt idx="33">
                  <c:v>2.8927358742512688</c:v>
                </c:pt>
                <c:pt idx="34">
                  <c:v>2.9650516593613023</c:v>
                </c:pt>
                <c:pt idx="35">
                  <c:v>2.7656629773215755</c:v>
                </c:pt>
                <c:pt idx="36">
                  <c:v>3.0156984859873295</c:v>
                </c:pt>
                <c:pt idx="37">
                  <c:v>3.6985461865354505</c:v>
                </c:pt>
                <c:pt idx="38">
                  <c:v>3.2098631492795828</c:v>
                </c:pt>
                <c:pt idx="39">
                  <c:v>2.972341363691025</c:v>
                </c:pt>
                <c:pt idx="40">
                  <c:v>2.3560046567468258</c:v>
                </c:pt>
                <c:pt idx="41">
                  <c:v>2.5627714581178904</c:v>
                </c:pt>
                <c:pt idx="42">
                  <c:v>2.745920833255278</c:v>
                </c:pt>
                <c:pt idx="43">
                  <c:v>2.7927251393370489</c:v>
                </c:pt>
                <c:pt idx="44">
                  <c:v>2.6532711988304092</c:v>
                </c:pt>
                <c:pt idx="45">
                  <c:v>2.4373492291018426</c:v>
                </c:pt>
                <c:pt idx="46">
                  <c:v>2.5322559745284243</c:v>
                </c:pt>
                <c:pt idx="47">
                  <c:v>2.1441099829274868</c:v>
                </c:pt>
                <c:pt idx="48">
                  <c:v>2.4159487519328473</c:v>
                </c:pt>
              </c:numCache>
            </c:numRef>
          </c:val>
          <c:smooth val="0"/>
        </c:ser>
        <c:ser>
          <c:idx val="1"/>
          <c:order val="1"/>
          <c:tx>
            <c:strRef>
              <c:f>Sheet2!$G$1</c:f>
              <c:strCache>
                <c:ptCount val="1"/>
                <c:pt idx="0">
                  <c:v>WDR5</c:v>
                </c:pt>
              </c:strCache>
            </c:strRef>
          </c:tx>
          <c:spPr>
            <a:ln w="38100">
              <a:solidFill>
                <a:schemeClr val="accent3"/>
              </a:solidFill>
            </a:ln>
          </c:spPr>
          <c:marker>
            <c:symbol val="square"/>
            <c:size val="4"/>
            <c:spPr>
              <a:solidFill>
                <a:schemeClr val="accent3"/>
              </a:solidFill>
              <a:ln>
                <a:solidFill>
                  <a:schemeClr val="accent3"/>
                </a:solidFill>
              </a:ln>
              <a:scene3d>
                <a:camera prst="orthographicFront"/>
                <a:lightRig rig="threePt" dir="t"/>
              </a:scene3d>
              <a:sp3d>
                <a:bevelT/>
              </a:sp3d>
            </c:spPr>
          </c:marker>
          <c:cat>
            <c:numRef>
              <c:f>Sheet2!$A$2:$A$50</c:f>
              <c:numCache>
                <c:formatCode>[$-409]mmm\-yy;@</c:formatCode>
                <c:ptCount val="49"/>
                <c:pt idx="0" formatCode="mmm\-yy">
                  <c:v>40148</c:v>
                </c:pt>
                <c:pt idx="1">
                  <c:v>40179</c:v>
                </c:pt>
                <c:pt idx="2" formatCode="mmm\-yy">
                  <c:v>40210</c:v>
                </c:pt>
                <c:pt idx="3" formatCode="mmm\-yy">
                  <c:v>40238</c:v>
                </c:pt>
                <c:pt idx="4" formatCode="mmm\-yy">
                  <c:v>40269</c:v>
                </c:pt>
                <c:pt idx="5" formatCode="mmm\-yy">
                  <c:v>40299</c:v>
                </c:pt>
                <c:pt idx="6" formatCode="mmm\-yy">
                  <c:v>40330</c:v>
                </c:pt>
                <c:pt idx="7" formatCode="mmm\-yy">
                  <c:v>40360</c:v>
                </c:pt>
                <c:pt idx="8" formatCode="mmm\-yy">
                  <c:v>40391</c:v>
                </c:pt>
                <c:pt idx="9" formatCode="mmm\-yy">
                  <c:v>40422</c:v>
                </c:pt>
                <c:pt idx="10" formatCode="mmm\-yy">
                  <c:v>40452</c:v>
                </c:pt>
                <c:pt idx="11" formatCode="mmm\-yy">
                  <c:v>40483</c:v>
                </c:pt>
                <c:pt idx="12" formatCode="mmm\-yy">
                  <c:v>40513</c:v>
                </c:pt>
                <c:pt idx="13" formatCode="mmm\-yy">
                  <c:v>40544</c:v>
                </c:pt>
                <c:pt idx="14" formatCode="mmm\-yy">
                  <c:v>40575</c:v>
                </c:pt>
                <c:pt idx="15" formatCode="mmm\-yy">
                  <c:v>40603</c:v>
                </c:pt>
                <c:pt idx="16" formatCode="mmm\-yy">
                  <c:v>40634</c:v>
                </c:pt>
                <c:pt idx="17" formatCode="mmm\-yy">
                  <c:v>40664</c:v>
                </c:pt>
                <c:pt idx="18" formatCode="mmm\-yy">
                  <c:v>40695</c:v>
                </c:pt>
                <c:pt idx="19" formatCode="mmm\-yy">
                  <c:v>40725</c:v>
                </c:pt>
                <c:pt idx="20" formatCode="mmm\-yy">
                  <c:v>40756</c:v>
                </c:pt>
                <c:pt idx="21" formatCode="mmm\-yy">
                  <c:v>40787</c:v>
                </c:pt>
                <c:pt idx="22" formatCode="mmm\-yy">
                  <c:v>40817</c:v>
                </c:pt>
                <c:pt idx="23" formatCode="mmm\-yy">
                  <c:v>40848</c:v>
                </c:pt>
                <c:pt idx="24" formatCode="mmm\-yy">
                  <c:v>40878</c:v>
                </c:pt>
                <c:pt idx="25" formatCode="mmm\-yy">
                  <c:v>40909</c:v>
                </c:pt>
                <c:pt idx="26" formatCode="mmm\-yy">
                  <c:v>40940</c:v>
                </c:pt>
                <c:pt idx="27" formatCode="mmm\-yy">
                  <c:v>40969</c:v>
                </c:pt>
                <c:pt idx="28" formatCode="mmm\-yy">
                  <c:v>41000</c:v>
                </c:pt>
                <c:pt idx="29" formatCode="mmm\-yy">
                  <c:v>41030</c:v>
                </c:pt>
                <c:pt idx="30" formatCode="mmm\-yy">
                  <c:v>41061</c:v>
                </c:pt>
                <c:pt idx="31" formatCode="mmm\-yy">
                  <c:v>41091</c:v>
                </c:pt>
                <c:pt idx="32" formatCode="mmm\-yy">
                  <c:v>41122</c:v>
                </c:pt>
                <c:pt idx="33" formatCode="mmm\-yy">
                  <c:v>41153</c:v>
                </c:pt>
                <c:pt idx="34" formatCode="mmm\-yy">
                  <c:v>41183</c:v>
                </c:pt>
                <c:pt idx="35" formatCode="mmm\-yy">
                  <c:v>41214</c:v>
                </c:pt>
                <c:pt idx="36" formatCode="mmm\-yy">
                  <c:v>41244</c:v>
                </c:pt>
                <c:pt idx="37" formatCode="mmm\-yy">
                  <c:v>41275</c:v>
                </c:pt>
                <c:pt idx="38" formatCode="mmm\-yy">
                  <c:v>41306</c:v>
                </c:pt>
                <c:pt idx="39" formatCode="mmm\-yy">
                  <c:v>41334</c:v>
                </c:pt>
                <c:pt idx="40" formatCode="mmm\-yy">
                  <c:v>41365</c:v>
                </c:pt>
                <c:pt idx="41" formatCode="mmm\-yy">
                  <c:v>41395</c:v>
                </c:pt>
                <c:pt idx="42" formatCode="mmm\-yy">
                  <c:v>41426</c:v>
                </c:pt>
                <c:pt idx="43" formatCode="mmm\-yy">
                  <c:v>41456</c:v>
                </c:pt>
                <c:pt idx="44" formatCode="mmm\-yy">
                  <c:v>41487</c:v>
                </c:pt>
                <c:pt idx="45" formatCode="mmm\-yy">
                  <c:v>41518</c:v>
                </c:pt>
                <c:pt idx="46" formatCode="mmm\-yy">
                  <c:v>41548</c:v>
                </c:pt>
                <c:pt idx="47" formatCode="mmm\-yy">
                  <c:v>41579</c:v>
                </c:pt>
                <c:pt idx="48" formatCode="mmm\-yy">
                  <c:v>41609</c:v>
                </c:pt>
              </c:numCache>
            </c:numRef>
          </c:cat>
          <c:val>
            <c:numRef>
              <c:f>Sheet2!$G$2:$G$50</c:f>
              <c:numCache>
                <c:formatCode>General</c:formatCode>
                <c:ptCount val="49"/>
                <c:pt idx="0">
                  <c:v>13.802952503209243</c:v>
                </c:pt>
                <c:pt idx="1">
                  <c:v>15.89054054054054</c:v>
                </c:pt>
                <c:pt idx="2">
                  <c:v>14.860495436766623</c:v>
                </c:pt>
                <c:pt idx="3">
                  <c:v>13.015606242496998</c:v>
                </c:pt>
                <c:pt idx="4">
                  <c:v>14.018309859154929</c:v>
                </c:pt>
                <c:pt idx="5">
                  <c:v>11.633777239709444</c:v>
                </c:pt>
                <c:pt idx="6">
                  <c:v>11.573149741824441</c:v>
                </c:pt>
                <c:pt idx="7">
                  <c:v>11.309225512528474</c:v>
                </c:pt>
                <c:pt idx="8">
                  <c:v>10.612068965517242</c:v>
                </c:pt>
                <c:pt idx="9">
                  <c:v>10.22620320855615</c:v>
                </c:pt>
                <c:pt idx="10">
                  <c:v>10.111944295661489</c:v>
                </c:pt>
                <c:pt idx="11">
                  <c:v>10.250401284109149</c:v>
                </c:pt>
                <c:pt idx="12">
                  <c:v>11.149200710479574</c:v>
                </c:pt>
                <c:pt idx="13">
                  <c:v>14.162033898305085</c:v>
                </c:pt>
                <c:pt idx="14">
                  <c:v>10.871961102106969</c:v>
                </c:pt>
                <c:pt idx="15">
                  <c:v>9.3359801488833742</c:v>
                </c:pt>
                <c:pt idx="16">
                  <c:v>9.1147869674185458</c:v>
                </c:pt>
                <c:pt idx="17">
                  <c:v>8.8872502378686971</c:v>
                </c:pt>
                <c:pt idx="18">
                  <c:v>9.4242284661446334</c:v>
                </c:pt>
                <c:pt idx="19">
                  <c:v>9.5387910518800574</c:v>
                </c:pt>
                <c:pt idx="20">
                  <c:v>8.3564915327833269</c:v>
                </c:pt>
                <c:pt idx="21">
                  <c:v>7.8756941478000853</c:v>
                </c:pt>
                <c:pt idx="22">
                  <c:v>7.3503836317135551</c:v>
                </c:pt>
                <c:pt idx="23">
                  <c:v>7.1880692167577411</c:v>
                </c:pt>
                <c:pt idx="24">
                  <c:v>7.9437340153452682</c:v>
                </c:pt>
                <c:pt idx="25">
                  <c:v>8.9994435169727325</c:v>
                </c:pt>
                <c:pt idx="26">
                  <c:v>7.6687960687960688</c:v>
                </c:pt>
                <c:pt idx="27">
                  <c:v>6.7060452238117216</c:v>
                </c:pt>
                <c:pt idx="28">
                  <c:v>5.7563361493997336</c:v>
                </c:pt>
                <c:pt idx="29">
                  <c:v>6.3436048965808354</c:v>
                </c:pt>
                <c:pt idx="30">
                  <c:v>7.0957069712485232</c:v>
                </c:pt>
                <c:pt idx="31">
                  <c:v>7.5461601307189543</c:v>
                </c:pt>
                <c:pt idx="32">
                  <c:v>6.8826815642458099</c:v>
                </c:pt>
                <c:pt idx="33">
                  <c:v>5.7832888210606637</c:v>
                </c:pt>
                <c:pt idx="34">
                  <c:v>6.4572564612326042</c:v>
                </c:pt>
                <c:pt idx="35">
                  <c:v>5.3053585500394007</c:v>
                </c:pt>
                <c:pt idx="36">
                  <c:v>5.504447268106734</c:v>
                </c:pt>
                <c:pt idx="37">
                  <c:v>6.8928731510533394</c:v>
                </c:pt>
                <c:pt idx="38">
                  <c:v>6.132966168371361</c:v>
                </c:pt>
                <c:pt idx="39">
                  <c:v>5.7128505650899957</c:v>
                </c:pt>
                <c:pt idx="40">
                  <c:v>4.621703089675961</c:v>
                </c:pt>
                <c:pt idx="41">
                  <c:v>5.008058326937836</c:v>
                </c:pt>
                <c:pt idx="42">
                  <c:v>4.9018273020422791</c:v>
                </c:pt>
                <c:pt idx="43">
                  <c:v>5.275555555555556</c:v>
                </c:pt>
                <c:pt idx="44">
                  <c:v>4.7997914494264862</c:v>
                </c:pt>
                <c:pt idx="45">
                  <c:v>4.4000000000000004</c:v>
                </c:pt>
                <c:pt idx="46">
                  <c:v>4.5814360770577931</c:v>
                </c:pt>
                <c:pt idx="47">
                  <c:v>3.6555446516192345</c:v>
                </c:pt>
                <c:pt idx="48">
                  <c:v>4.2782839787395597</c:v>
                </c:pt>
              </c:numCache>
            </c:numRef>
          </c:val>
          <c:smooth val="0"/>
        </c:ser>
        <c:dLbls>
          <c:showLegendKey val="0"/>
          <c:showVal val="0"/>
          <c:showCatName val="0"/>
          <c:showSerName val="0"/>
          <c:showPercent val="0"/>
          <c:showBubbleSize val="0"/>
        </c:dLbls>
        <c:marker val="1"/>
        <c:smooth val="0"/>
        <c:axId val="37690368"/>
        <c:axId val="137671744"/>
      </c:lineChart>
      <c:dateAx>
        <c:axId val="37690368"/>
        <c:scaling>
          <c:orientation val="minMax"/>
        </c:scaling>
        <c:delete val="0"/>
        <c:axPos val="b"/>
        <c:numFmt formatCode="mmm\-yy" sourceLinked="1"/>
        <c:majorTickMark val="out"/>
        <c:minorTickMark val="none"/>
        <c:tickLblPos val="nextTo"/>
        <c:txPr>
          <a:bodyPr/>
          <a:lstStyle/>
          <a:p>
            <a:pPr>
              <a:defRPr sz="1200">
                <a:latin typeface="Adobe Caslon Pro Bold" pitchFamily="18" charset="0"/>
              </a:defRPr>
            </a:pPr>
            <a:endParaRPr lang="en-US"/>
          </a:p>
        </c:txPr>
        <c:crossAx val="137671744"/>
        <c:crosses val="autoZero"/>
        <c:auto val="1"/>
        <c:lblOffset val="100"/>
        <c:baseTimeUnit val="months"/>
      </c:dateAx>
      <c:valAx>
        <c:axId val="137671744"/>
        <c:scaling>
          <c:orientation val="minMax"/>
          <c:max val="16"/>
        </c:scaling>
        <c:delete val="0"/>
        <c:axPos val="l"/>
        <c:majorGridlines/>
        <c:numFmt formatCode="#,##0.0" sourceLinked="0"/>
        <c:majorTickMark val="out"/>
        <c:minorTickMark val="none"/>
        <c:tickLblPos val="nextTo"/>
        <c:txPr>
          <a:bodyPr/>
          <a:lstStyle/>
          <a:p>
            <a:pPr>
              <a:defRPr sz="1200">
                <a:latin typeface="Adobe Caslon Pro Bold" pitchFamily="18" charset="0"/>
              </a:defRPr>
            </a:pPr>
            <a:endParaRPr lang="en-US"/>
          </a:p>
        </c:txPr>
        <c:crossAx val="37690368"/>
        <c:crosses val="autoZero"/>
        <c:crossBetween val="between"/>
      </c:valAx>
      <c:spPr>
        <a:solidFill>
          <a:schemeClr val="bg1">
            <a:lumMod val="95000"/>
          </a:schemeClr>
        </a:solidFill>
      </c:spPr>
    </c:plotArea>
    <c:legend>
      <c:legendPos val="r"/>
      <c:layout>
        <c:manualLayout>
          <c:xMode val="edge"/>
          <c:yMode val="edge"/>
          <c:x val="0.60103311695341877"/>
          <c:y val="0.12059529276137256"/>
          <c:w val="0.35446688729126252"/>
          <c:h val="0.14152969605801616"/>
        </c:manualLayout>
      </c:layout>
      <c:overlay val="0"/>
      <c:spPr>
        <a:solidFill>
          <a:schemeClr val="lt1"/>
        </a:solidFill>
        <a:ln w="25400" cap="flat" cmpd="sng" algn="ctr">
          <a:solidFill>
            <a:schemeClr val="accent3"/>
          </a:solidFill>
          <a:prstDash val="solid"/>
        </a:ln>
        <a:effectLst/>
        <a:scene3d>
          <a:camera prst="orthographicFront"/>
          <a:lightRig rig="threePt" dir="t"/>
        </a:scene3d>
        <a:sp3d>
          <a:bevelT/>
        </a:sp3d>
      </c:spPr>
      <c:txPr>
        <a:bodyPr/>
        <a:lstStyle/>
        <a:p>
          <a:pPr>
            <a:defRPr sz="1200">
              <a:solidFill>
                <a:schemeClr val="dk1"/>
              </a:solidFill>
              <a:latin typeface="Adobe Caslon Pro Bold" pitchFamily="18" charset="0"/>
              <a:ea typeface="+mn-ea"/>
              <a:cs typeface="+mn-cs"/>
            </a:defRPr>
          </a:pPr>
          <a:endParaRPr lang="en-US"/>
        </a:p>
      </c:txPr>
    </c:legend>
    <c:plotVisOnly val="1"/>
    <c:dispBlanksAs val="gap"/>
    <c:showDLblsOverMax val="0"/>
  </c:chart>
  <c:spPr>
    <a:ln>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Adobe Devanagari" pitchFamily="18" charset="0"/>
                <a:cs typeface="Adobe Devanagari" pitchFamily="18" charset="0"/>
              </a:defRPr>
            </a:pPr>
            <a:r>
              <a:rPr lang="en-US" dirty="0">
                <a:latin typeface="Adobe Devanagari" pitchFamily="18" charset="0"/>
                <a:cs typeface="Adobe Devanagari" pitchFamily="18" charset="0"/>
              </a:rPr>
              <a:t>Ad </a:t>
            </a:r>
            <a:r>
              <a:rPr lang="en-US" dirty="0" smtClean="0">
                <a:latin typeface="Adobe Devanagari" pitchFamily="18" charset="0"/>
                <a:cs typeface="Adobe Devanagari" pitchFamily="18" charset="0"/>
              </a:rPr>
              <a:t>Age</a:t>
            </a:r>
            <a:endParaRPr lang="en-US" dirty="0">
              <a:latin typeface="Adobe Devanagari" pitchFamily="18" charset="0"/>
              <a:cs typeface="Adobe Devanagari" pitchFamily="18" charset="0"/>
            </a:endParaRPr>
          </a:p>
        </c:rich>
      </c:tx>
      <c:overlay val="0"/>
    </c:title>
    <c:autoTitleDeleted val="0"/>
    <c:plotArea>
      <c:layout>
        <c:manualLayout>
          <c:layoutTarget val="inner"/>
          <c:xMode val="edge"/>
          <c:yMode val="edge"/>
          <c:x val="4.4865150947140935E-2"/>
          <c:y val="9.149382241853915E-2"/>
          <c:w val="0.54993414418514208"/>
          <c:h val="0.87803757761987067"/>
        </c:manualLayout>
      </c:layout>
      <c:pieChart>
        <c:varyColors val="1"/>
        <c:ser>
          <c:idx val="0"/>
          <c:order val="0"/>
          <c:spPr>
            <a:scene3d>
              <a:camera prst="orthographicFront"/>
              <a:lightRig rig="threePt" dir="t"/>
            </a:scene3d>
            <a:sp3d>
              <a:bevelT w="165100" prst="coolSlant"/>
            </a:sp3d>
          </c:spPr>
          <c:dPt>
            <c:idx val="0"/>
            <c:bubble3D val="0"/>
            <c:spPr>
              <a:solidFill>
                <a:schemeClr val="accent1">
                  <a:lumMod val="20000"/>
                  <a:lumOff val="80000"/>
                </a:schemeClr>
              </a:solidFill>
              <a:scene3d>
                <a:camera prst="orthographicFront"/>
                <a:lightRig rig="threePt" dir="t"/>
              </a:scene3d>
              <a:sp3d>
                <a:bevelT w="165100" prst="coolSlant"/>
              </a:sp3d>
            </c:spPr>
          </c:dPt>
          <c:dPt>
            <c:idx val="1"/>
            <c:bubble3D val="0"/>
            <c:spPr>
              <a:solidFill>
                <a:schemeClr val="accent3">
                  <a:lumMod val="60000"/>
                  <a:lumOff val="40000"/>
                </a:schemeClr>
              </a:solidFill>
              <a:scene3d>
                <a:camera prst="orthographicFront"/>
                <a:lightRig rig="threePt" dir="t"/>
              </a:scene3d>
              <a:sp3d>
                <a:bevelT w="165100" prst="coolSlant"/>
              </a:sp3d>
            </c:spPr>
          </c:dPt>
          <c:dPt>
            <c:idx val="2"/>
            <c:bubble3D val="0"/>
            <c:spPr>
              <a:solidFill>
                <a:srgbClr val="FC8CA7"/>
              </a:solidFill>
              <a:scene3d>
                <a:camera prst="orthographicFront"/>
                <a:lightRig rig="threePt" dir="t"/>
              </a:scene3d>
              <a:sp3d>
                <a:bevelT w="165100" prst="coolSlant"/>
              </a:sp3d>
            </c:spPr>
          </c:dPt>
          <c:dPt>
            <c:idx val="3"/>
            <c:bubble3D val="0"/>
            <c:spPr>
              <a:solidFill>
                <a:srgbClr val="D390F8"/>
              </a:solidFill>
              <a:scene3d>
                <a:camera prst="orthographicFront"/>
                <a:lightRig rig="threePt" dir="t"/>
              </a:scene3d>
              <a:sp3d>
                <a:bevelT w="165100" prst="coolSlant"/>
              </a:sp3d>
            </c:spPr>
          </c:dPt>
          <c:dPt>
            <c:idx val="4"/>
            <c:bubble3D val="0"/>
            <c:spPr>
              <a:solidFill>
                <a:schemeClr val="accent5">
                  <a:lumMod val="20000"/>
                  <a:lumOff val="80000"/>
                </a:schemeClr>
              </a:solidFill>
              <a:scene3d>
                <a:camera prst="orthographicFront"/>
                <a:lightRig rig="threePt" dir="t"/>
              </a:scene3d>
              <a:sp3d>
                <a:bevelT w="165100" prst="coolSlant"/>
              </a:sp3d>
            </c:spPr>
          </c:dPt>
          <c:dPt>
            <c:idx val="5"/>
            <c:bubble3D val="0"/>
            <c:spPr>
              <a:solidFill>
                <a:schemeClr val="accent6">
                  <a:lumMod val="40000"/>
                  <a:lumOff val="60000"/>
                </a:schemeClr>
              </a:solidFill>
              <a:scene3d>
                <a:camera prst="orthographicFront"/>
                <a:lightRig rig="threePt" dir="t"/>
              </a:scene3d>
              <a:sp3d>
                <a:bevelT w="165100" prst="coolSlant"/>
              </a:sp3d>
            </c:spPr>
          </c:dPt>
          <c:dLbls>
            <c:dLbl>
              <c:idx val="0"/>
              <c:layout>
                <c:manualLayout>
                  <c:x val="-0.16554006780041577"/>
                  <c:y val="8.7781512067089174E-2"/>
                </c:manualLayout>
              </c:layout>
              <c:showLegendKey val="0"/>
              <c:showVal val="0"/>
              <c:showCatName val="0"/>
              <c:showSerName val="0"/>
              <c:showPercent val="1"/>
              <c:showBubbleSize val="0"/>
              <c:extLst>
                <c:ext xmlns:c15="http://schemas.microsoft.com/office/drawing/2012/chart" uri="{CE6537A1-D6FC-4f65-9D91-7224C49458BB}"/>
              </c:extLst>
            </c:dLbl>
            <c:dLbl>
              <c:idx val="1"/>
              <c:layout>
                <c:manualLayout>
                  <c:x val="-4.8659327969976962E-2"/>
                  <c:y val="-0.17229658792650934"/>
                </c:manualLayout>
              </c:layout>
              <c:showLegendKey val="0"/>
              <c:showVal val="0"/>
              <c:showCatName val="0"/>
              <c:showSerName val="0"/>
              <c:showPercent val="1"/>
              <c:showBubbleSize val="0"/>
              <c:extLst>
                <c:ext xmlns:c15="http://schemas.microsoft.com/office/drawing/2012/chart" uri="{CE6537A1-D6FC-4f65-9D91-7224C49458BB}"/>
              </c:extLst>
            </c:dLbl>
            <c:dLbl>
              <c:idx val="2"/>
              <c:layout>
                <c:manualLayout>
                  <c:x val="0.11761367395257179"/>
                  <c:y val="-0.13252864733371744"/>
                </c:manualLayout>
              </c:layout>
              <c:showLegendKey val="0"/>
              <c:showVal val="0"/>
              <c:showCatName val="0"/>
              <c:showSerName val="0"/>
              <c:showPercent val="1"/>
              <c:showBubbleSize val="0"/>
              <c:extLst>
                <c:ext xmlns:c15="http://schemas.microsoft.com/office/drawing/2012/chart" uri="{CE6537A1-D6FC-4f65-9D91-7224C49458BB}"/>
              </c:extLst>
            </c:dLbl>
            <c:dLbl>
              <c:idx val="3"/>
              <c:layout>
                <c:manualLayout>
                  <c:x val="6.3510666236315128E-2"/>
                  <c:y val="-1.3476089879009027E-2"/>
                </c:manualLayout>
              </c:layout>
              <c:showLegendKey val="0"/>
              <c:showVal val="0"/>
              <c:showCatName val="0"/>
              <c:showSerName val="0"/>
              <c:showPercent val="1"/>
              <c:showBubbleSize val="0"/>
              <c:extLst>
                <c:ext xmlns:c15="http://schemas.microsoft.com/office/drawing/2012/chart" uri="{CE6537A1-D6FC-4f65-9D91-7224C49458BB}"/>
              </c:extLst>
            </c:dLbl>
            <c:dLbl>
              <c:idx val="4"/>
              <c:layout>
                <c:manualLayout>
                  <c:x val="0.10678024205269668"/>
                  <c:y val="0.1244632225849818"/>
                </c:manualLayout>
              </c:layout>
              <c:showLegendKey val="0"/>
              <c:showVal val="0"/>
              <c:showCatName val="0"/>
              <c:showSerName val="0"/>
              <c:showPercent val="1"/>
              <c:showBubbleSize val="0"/>
              <c:extLst>
                <c:ext xmlns:c15="http://schemas.microsoft.com/office/drawing/2012/chart" uri="{CE6537A1-D6FC-4f65-9D91-7224C49458BB}"/>
              </c:extLst>
            </c:dLbl>
            <c:dLbl>
              <c:idx val="5"/>
              <c:layout>
                <c:manualLayout>
                  <c:x val="6.3131168344302616E-2"/>
                  <c:y val="0.17933422956276807"/>
                </c:manualLayout>
              </c:layou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sz="1400">
                    <a:latin typeface="Adobe Fan Heiti Std B" pitchFamily="34" charset="-128"/>
                    <a:ea typeface="Adobe Fan Heiti Std B" pitchFamily="34" charset="-128"/>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'AgeShare_2013-04-04'!$A$2:$A$7</c:f>
              <c:strCache>
                <c:ptCount val="6"/>
                <c:pt idx="0">
                  <c:v>Less than 30 days old</c:v>
                </c:pt>
                <c:pt idx="1">
                  <c:v>30 to 59 days old</c:v>
                </c:pt>
                <c:pt idx="2">
                  <c:v>60 to 89 days old</c:v>
                </c:pt>
                <c:pt idx="3">
                  <c:v>90 to 119 days old</c:v>
                </c:pt>
                <c:pt idx="4">
                  <c:v>120 to 179 days old</c:v>
                </c:pt>
                <c:pt idx="5">
                  <c:v>180 to 359 days old</c:v>
                </c:pt>
              </c:strCache>
            </c:strRef>
          </c:cat>
          <c:val>
            <c:numRef>
              <c:f>'AgeShare_2013-04-04'!$B$2:$B$7</c:f>
              <c:numCache>
                <c:formatCode>General</c:formatCode>
                <c:ptCount val="6"/>
                <c:pt idx="0">
                  <c:v>919</c:v>
                </c:pt>
                <c:pt idx="1">
                  <c:v>580</c:v>
                </c:pt>
                <c:pt idx="2">
                  <c:v>331</c:v>
                </c:pt>
                <c:pt idx="3">
                  <c:v>266</c:v>
                </c:pt>
                <c:pt idx="4">
                  <c:v>267</c:v>
                </c:pt>
                <c:pt idx="5">
                  <c:v>271</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59716034136767593"/>
          <c:y val="0.19638894642658272"/>
          <c:w val="0.37737953999162022"/>
          <c:h val="0.66171548261347934"/>
        </c:manualLayout>
      </c:layout>
      <c:overlay val="0"/>
      <c:spPr>
        <a:solidFill>
          <a:schemeClr val="lt1"/>
        </a:solidFill>
        <a:ln w="25400" cap="flat" cmpd="sng" algn="ctr">
          <a:solidFill>
            <a:schemeClr val="accent3"/>
          </a:solidFill>
          <a:prstDash val="solid"/>
        </a:ln>
        <a:effectLst/>
        <a:scene3d>
          <a:camera prst="orthographicFront"/>
          <a:lightRig rig="threePt" dir="t"/>
        </a:scene3d>
        <a:sp3d>
          <a:bevelT/>
        </a:sp3d>
      </c:spPr>
      <c:txPr>
        <a:bodyPr/>
        <a:lstStyle/>
        <a:p>
          <a:pPr>
            <a:defRPr sz="1200">
              <a:solidFill>
                <a:schemeClr val="dk1"/>
              </a:solidFill>
              <a:latin typeface="Adobe Fan Heiti Std B" pitchFamily="34" charset="-128"/>
              <a:ea typeface="Adobe Fan Heiti Std B" pitchFamily="34" charset="-128"/>
              <a:cs typeface="+mn-cs"/>
            </a:defRPr>
          </a:pPr>
          <a:endParaRPr lang="en-US"/>
        </a:p>
      </c:txPr>
    </c:legend>
    <c:plotVisOnly val="1"/>
    <c:dispBlanksAs val="gap"/>
    <c:showDLblsOverMax val="0"/>
  </c:chart>
  <c:spPr>
    <a:solidFill>
      <a:schemeClr val="accent3">
        <a:lumMod val="40000"/>
        <a:lumOff val="60000"/>
      </a:schemeClr>
    </a:solidFill>
    <a:ln>
      <a:solidFill>
        <a:schemeClr val="tx1"/>
      </a:solidFill>
    </a:ln>
    <a:scene3d>
      <a:camera prst="orthographicFront"/>
      <a:lightRig rig="threePt" dir="t"/>
    </a:scene3d>
    <a:sp3d>
      <a:bevelT/>
    </a:sp3d>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10"/>
      <c:rAngAx val="0"/>
      <c:perspective val="0"/>
    </c:view3D>
    <c:floor>
      <c:thickness val="0"/>
    </c:floor>
    <c:sideWall>
      <c:thickness val="0"/>
    </c:sideWall>
    <c:backWall>
      <c:thickness val="0"/>
    </c:backWall>
    <c:plotArea>
      <c:layout>
        <c:manualLayout>
          <c:layoutTarget val="inner"/>
          <c:xMode val="edge"/>
          <c:yMode val="edge"/>
          <c:x val="8.6193437677759537E-3"/>
          <c:y val="0"/>
          <c:w val="0.98932487687152226"/>
          <c:h val="0.85466876139241243"/>
        </c:manualLayout>
      </c:layout>
      <c:bar3DChart>
        <c:barDir val="col"/>
        <c:grouping val="standard"/>
        <c:varyColors val="0"/>
        <c:ser>
          <c:idx val="0"/>
          <c:order val="0"/>
          <c:tx>
            <c:v>Ads</c:v>
          </c:tx>
          <c:spPr>
            <a:scene3d>
              <a:camera prst="orthographicFront"/>
              <a:lightRig rig="threePt" dir="t"/>
            </a:scene3d>
            <a:sp3d prstMaterial="dkEdge">
              <a:bevelT/>
            </a:sp3d>
          </c:spPr>
          <c:invertIfNegative val="0"/>
          <c:dLbls>
            <c:spPr>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txPr>
              <a:bodyPr/>
              <a:lstStyle/>
              <a:p>
                <a:pPr>
                  <a:defRPr sz="1000" b="1">
                    <a:solidFill>
                      <a:schemeClr val="tx1"/>
                    </a:solidFill>
                    <a:latin typeface="Adobe Caslon Pro"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Sheet2!$A$38:$A$50</c:f>
              <c:numCache>
                <c:formatCode>mmm\-yy</c:formatCode>
                <c:ptCount val="13"/>
                <c:pt idx="0">
                  <c:v>41244</c:v>
                </c:pt>
                <c:pt idx="1">
                  <c:v>41275</c:v>
                </c:pt>
                <c:pt idx="2">
                  <c:v>41306</c:v>
                </c:pt>
                <c:pt idx="3">
                  <c:v>41334</c:v>
                </c:pt>
                <c:pt idx="4">
                  <c:v>41365</c:v>
                </c:pt>
                <c:pt idx="5">
                  <c:v>41395</c:v>
                </c:pt>
                <c:pt idx="6">
                  <c:v>41426</c:v>
                </c:pt>
                <c:pt idx="7">
                  <c:v>41456</c:v>
                </c:pt>
                <c:pt idx="8">
                  <c:v>41487</c:v>
                </c:pt>
                <c:pt idx="9">
                  <c:v>41518</c:v>
                </c:pt>
                <c:pt idx="10">
                  <c:v>41548</c:v>
                </c:pt>
                <c:pt idx="11">
                  <c:v>41579</c:v>
                </c:pt>
                <c:pt idx="12">
                  <c:v>41609</c:v>
                </c:pt>
              </c:numCache>
            </c:numRef>
          </c:cat>
          <c:val>
            <c:numRef>
              <c:f>Sheet2!$D$38:$D$50</c:f>
              <c:numCache>
                <c:formatCode>#,##0</c:formatCode>
                <c:ptCount val="13"/>
                <c:pt idx="0">
                  <c:v>2361</c:v>
                </c:pt>
                <c:pt idx="1">
                  <c:v>2231</c:v>
                </c:pt>
                <c:pt idx="2">
                  <c:v>2542</c:v>
                </c:pt>
                <c:pt idx="3">
                  <c:v>2389</c:v>
                </c:pt>
                <c:pt idx="4">
                  <c:v>2654</c:v>
                </c:pt>
                <c:pt idx="5">
                  <c:v>2606</c:v>
                </c:pt>
                <c:pt idx="6">
                  <c:v>2791</c:v>
                </c:pt>
                <c:pt idx="7">
                  <c:v>2700</c:v>
                </c:pt>
                <c:pt idx="8">
                  <c:v>2877</c:v>
                </c:pt>
                <c:pt idx="9">
                  <c:v>3010</c:v>
                </c:pt>
                <c:pt idx="10">
                  <c:v>2855</c:v>
                </c:pt>
                <c:pt idx="11">
                  <c:v>3057</c:v>
                </c:pt>
                <c:pt idx="12">
                  <c:v>2634</c:v>
                </c:pt>
              </c:numCache>
            </c:numRef>
          </c:val>
        </c:ser>
        <c:ser>
          <c:idx val="1"/>
          <c:order val="1"/>
          <c:tx>
            <c:v>Unemployed</c:v>
          </c:tx>
          <c:spPr>
            <a:scene3d>
              <a:camera prst="orthographicFront"/>
              <a:lightRig rig="threePt" dir="t"/>
            </a:scene3d>
            <a:sp3d>
              <a:bevelT/>
              <a:bevelB/>
            </a:sp3d>
          </c:spPr>
          <c:invertIfNegative val="0"/>
          <c:dLbls>
            <c:dLbl>
              <c:idx val="0"/>
              <c:layout>
                <c:manualLayout>
                  <c:x val="0"/>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6.4655260189058093E-3"/>
                  <c:y val="2.9245113600537901E-17"/>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6.4655260189058093E-3"/>
                  <c:y val="-2.191698259939729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1018899021041301E-3"/>
                  <c:y val="-8.5108659936151548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0775706999330708E-2"/>
                  <c:y val="-1.9142477307874342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8.7272722336033583E-3"/>
                  <c:y val="8.889982502187227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6.4655260189058093E-3"/>
                  <c:y val="0"/>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6.3855419263621318E-3"/>
                  <c:y val="-2.8074177725018957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8.5141304834788784E-3"/>
                  <c:y val="-7.0960921551472735E-3"/>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8.6207013585410785E-3"/>
                  <c:y val="-2.8713715961811513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4.3103506792705392E-3"/>
                  <c:y val="-1.6160202196947603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1.5086227377446887E-2"/>
                  <c:y val="0"/>
                </c:manualLayout>
              </c:layout>
              <c:showLegendKey val="0"/>
              <c:showVal val="1"/>
              <c:showCatName val="0"/>
              <c:showSerName val="0"/>
              <c:showPercent val="0"/>
              <c:showBubbleSize val="0"/>
              <c:extLst>
                <c:ext xmlns:c15="http://schemas.microsoft.com/office/drawing/2012/chart" uri="{CE6537A1-D6FC-4f65-9D91-7224C49458BB}"/>
              </c:extLst>
            </c:dLbl>
            <c:spPr>
              <a:solidFill>
                <a:srgbClr val="F7717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txPr>
              <a:bodyPr/>
              <a:lstStyle/>
              <a:p>
                <a:pPr>
                  <a:defRPr sz="900" b="1">
                    <a:solidFill>
                      <a:schemeClr val="tx1"/>
                    </a:solidFill>
                    <a:latin typeface="Adobe Caslon Pro"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Sheet2!$A$38:$A$50</c:f>
              <c:numCache>
                <c:formatCode>mmm\-yy</c:formatCode>
                <c:ptCount val="13"/>
                <c:pt idx="0">
                  <c:v>41244</c:v>
                </c:pt>
                <c:pt idx="1">
                  <c:v>41275</c:v>
                </c:pt>
                <c:pt idx="2">
                  <c:v>41306</c:v>
                </c:pt>
                <c:pt idx="3">
                  <c:v>41334</c:v>
                </c:pt>
                <c:pt idx="4">
                  <c:v>41365</c:v>
                </c:pt>
                <c:pt idx="5">
                  <c:v>41395</c:v>
                </c:pt>
                <c:pt idx="6">
                  <c:v>41426</c:v>
                </c:pt>
                <c:pt idx="7">
                  <c:v>41456</c:v>
                </c:pt>
                <c:pt idx="8">
                  <c:v>41487</c:v>
                </c:pt>
                <c:pt idx="9">
                  <c:v>41518</c:v>
                </c:pt>
                <c:pt idx="10">
                  <c:v>41548</c:v>
                </c:pt>
                <c:pt idx="11">
                  <c:v>41579</c:v>
                </c:pt>
                <c:pt idx="12">
                  <c:v>41609</c:v>
                </c:pt>
              </c:numCache>
            </c:numRef>
          </c:cat>
          <c:val>
            <c:numRef>
              <c:f>Sheet2!$E$38:$E$50</c:f>
              <c:numCache>
                <c:formatCode>#,##0</c:formatCode>
                <c:ptCount val="13"/>
                <c:pt idx="0">
                  <c:v>12996</c:v>
                </c:pt>
                <c:pt idx="1">
                  <c:v>15378</c:v>
                </c:pt>
                <c:pt idx="2">
                  <c:v>15590</c:v>
                </c:pt>
                <c:pt idx="3">
                  <c:v>13648</c:v>
                </c:pt>
                <c:pt idx="4">
                  <c:v>12266</c:v>
                </c:pt>
                <c:pt idx="5">
                  <c:v>13051</c:v>
                </c:pt>
                <c:pt idx="6">
                  <c:v>13681</c:v>
                </c:pt>
                <c:pt idx="7">
                  <c:v>14244</c:v>
                </c:pt>
                <c:pt idx="8">
                  <c:v>13809</c:v>
                </c:pt>
                <c:pt idx="9">
                  <c:v>13244</c:v>
                </c:pt>
                <c:pt idx="10">
                  <c:v>13080</c:v>
                </c:pt>
                <c:pt idx="11">
                  <c:v>11175</c:v>
                </c:pt>
                <c:pt idx="12">
                  <c:v>11269</c:v>
                </c:pt>
              </c:numCache>
            </c:numRef>
          </c:val>
        </c:ser>
        <c:dLbls>
          <c:showLegendKey val="0"/>
          <c:showVal val="0"/>
          <c:showCatName val="0"/>
          <c:showSerName val="0"/>
          <c:showPercent val="0"/>
          <c:showBubbleSize val="0"/>
        </c:dLbls>
        <c:gapWidth val="60"/>
        <c:gapDepth val="12"/>
        <c:shape val="box"/>
        <c:axId val="134760448"/>
        <c:axId val="137672896"/>
        <c:axId val="32948864"/>
      </c:bar3DChart>
      <c:dateAx>
        <c:axId val="134760448"/>
        <c:scaling>
          <c:orientation val="minMax"/>
        </c:scaling>
        <c:delete val="0"/>
        <c:axPos val="b"/>
        <c:numFmt formatCode="mmm\-yy" sourceLinked="1"/>
        <c:majorTickMark val="out"/>
        <c:minorTickMark val="none"/>
        <c:tickLblPos val="nextTo"/>
        <c:txPr>
          <a:bodyPr/>
          <a:lstStyle/>
          <a:p>
            <a:pPr>
              <a:defRPr sz="800" b="1" i="0">
                <a:latin typeface="Adobe Caslon Pro" pitchFamily="18" charset="0"/>
              </a:defRPr>
            </a:pPr>
            <a:endParaRPr lang="en-US"/>
          </a:p>
        </c:txPr>
        <c:crossAx val="137672896"/>
        <c:crosses val="autoZero"/>
        <c:auto val="1"/>
        <c:lblOffset val="100"/>
        <c:baseTimeUnit val="months"/>
      </c:dateAx>
      <c:valAx>
        <c:axId val="137672896"/>
        <c:scaling>
          <c:orientation val="minMax"/>
        </c:scaling>
        <c:delete val="1"/>
        <c:axPos val="l"/>
        <c:numFmt formatCode="#,##0" sourceLinked="1"/>
        <c:majorTickMark val="out"/>
        <c:minorTickMark val="none"/>
        <c:tickLblPos val="nextTo"/>
        <c:crossAx val="134760448"/>
        <c:crosses val="autoZero"/>
        <c:crossBetween val="between"/>
      </c:valAx>
      <c:serAx>
        <c:axId val="32948864"/>
        <c:scaling>
          <c:orientation val="minMax"/>
        </c:scaling>
        <c:delete val="1"/>
        <c:axPos val="b"/>
        <c:majorTickMark val="out"/>
        <c:minorTickMark val="none"/>
        <c:tickLblPos val="nextTo"/>
        <c:crossAx val="137672896"/>
        <c:crosses val="autoZero"/>
      </c:serAx>
    </c:plotArea>
    <c:legend>
      <c:legendPos val="r"/>
      <c:layout>
        <c:manualLayout>
          <c:xMode val="edge"/>
          <c:yMode val="edge"/>
          <c:x val="0.36561565383607636"/>
          <c:y val="5.0787918382815898E-2"/>
          <c:w val="0.29796994036307811"/>
          <c:h val="8.5631830283146027E-2"/>
        </c:manualLayout>
      </c:layout>
      <c:overlay val="0"/>
      <c:spPr>
        <a:solidFill>
          <a:schemeClr val="lt1"/>
        </a:solidFill>
        <a:ln w="25400" cap="flat" cmpd="sng" algn="ctr">
          <a:solidFill>
            <a:schemeClr val="dk1"/>
          </a:solidFill>
          <a:prstDash val="solid"/>
        </a:ln>
        <a:effectLst/>
        <a:scene3d>
          <a:camera prst="orthographicFront"/>
          <a:lightRig rig="threePt" dir="t"/>
        </a:scene3d>
        <a:sp3d>
          <a:bevelT/>
        </a:sp3d>
      </c:spPr>
      <c:txPr>
        <a:bodyPr/>
        <a:lstStyle/>
        <a:p>
          <a:pPr>
            <a:defRPr sz="1200">
              <a:solidFill>
                <a:schemeClr val="dk1"/>
              </a:solidFill>
              <a:latin typeface="Adobe Caslon Pro" pitchFamily="18" charset="0"/>
              <a:ea typeface="+mn-ea"/>
              <a:cs typeface="+mn-cs"/>
            </a:defRPr>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50B7D76-A59F-4D00-8967-3D4F19DA5567}" type="datetimeFigureOut">
              <a:rPr lang="en-US" smtClean="0"/>
              <a:t>2/6/2014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1F3F4E0-477C-429B-86FC-EAEC69E2873C}" type="slidenum">
              <a:rPr lang="en-US" smtClean="0"/>
              <a:t>‹#›</a:t>
            </a:fld>
            <a:endParaRPr lang="en-US"/>
          </a:p>
        </p:txBody>
      </p:sp>
    </p:spTree>
    <p:extLst>
      <p:ext uri="{BB962C8B-B14F-4D97-AF65-F5344CB8AC3E}">
        <p14:creationId xmlns:p14="http://schemas.microsoft.com/office/powerpoint/2010/main" val="816459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4F060AD-51EA-4E2E-8A80-E2D9A555522C}" type="datetimeFigureOut">
              <a:rPr lang="en-US" smtClean="0"/>
              <a:t>2/6/2014</a:t>
            </a:fld>
            <a:endParaRPr lang="en-US"/>
          </a:p>
        </p:txBody>
      </p:sp>
      <p:sp>
        <p:nvSpPr>
          <p:cNvPr id="8" name="Slide Number Placeholder 7"/>
          <p:cNvSpPr>
            <a:spLocks noGrp="1"/>
          </p:cNvSpPr>
          <p:nvPr>
            <p:ph type="sldNum" sz="quarter" idx="11"/>
          </p:nvPr>
        </p:nvSpPr>
        <p:spPr/>
        <p:txBody>
          <a:bodyPr/>
          <a:lstStyle/>
          <a:p>
            <a:fld id="{7400371D-E12C-4237-B5F6-D01AB3472659}"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F060AD-51EA-4E2E-8A80-E2D9A555522C}" type="datetimeFigureOut">
              <a:rPr lang="en-US" smtClean="0"/>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0371D-E12C-4237-B5F6-D01AB347265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F060AD-51EA-4E2E-8A80-E2D9A555522C}" type="datetimeFigureOut">
              <a:rPr lang="en-US" smtClean="0"/>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0371D-E12C-4237-B5F6-D01AB347265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14F060AD-51EA-4E2E-8A80-E2D9A555522C}" type="datetimeFigureOut">
              <a:rPr lang="en-US" smtClean="0"/>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0371D-E12C-4237-B5F6-D01AB347265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F060AD-51EA-4E2E-8A80-E2D9A555522C}" type="datetimeFigureOut">
              <a:rPr lang="en-US" smtClean="0"/>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0371D-E12C-4237-B5F6-D01AB3472659}"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14F060AD-51EA-4E2E-8A80-E2D9A555522C}" type="datetimeFigureOut">
              <a:rPr lang="en-US" smtClean="0"/>
              <a:t>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0371D-E12C-4237-B5F6-D01AB3472659}"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4F060AD-51EA-4E2E-8A80-E2D9A555522C}" type="datetimeFigureOut">
              <a:rPr lang="en-US" smtClean="0"/>
              <a:t>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00371D-E12C-4237-B5F6-D01AB3472659}"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4F060AD-51EA-4E2E-8A80-E2D9A555522C}" type="datetimeFigureOut">
              <a:rPr lang="en-US" smtClean="0"/>
              <a:t>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00371D-E12C-4237-B5F6-D01AB347265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F060AD-51EA-4E2E-8A80-E2D9A555522C}" type="datetimeFigureOut">
              <a:rPr lang="en-US" smtClean="0"/>
              <a:t>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00371D-E12C-4237-B5F6-D01AB347265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F060AD-51EA-4E2E-8A80-E2D9A555522C}" type="datetimeFigureOut">
              <a:rPr lang="en-US" smtClean="0"/>
              <a:t>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0371D-E12C-4237-B5F6-D01AB347265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F060AD-51EA-4E2E-8A80-E2D9A555522C}" type="datetimeFigureOut">
              <a:rPr lang="en-US" smtClean="0"/>
              <a:t>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0371D-E12C-4237-B5F6-D01AB347265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4F060AD-51EA-4E2E-8A80-E2D9A555522C}" type="datetimeFigureOut">
              <a:rPr lang="en-US" smtClean="0"/>
              <a:t>2/6/2014</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7400371D-E12C-4237-B5F6-D01AB3472659}"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file:///\\lmi2\WIA\Workforce%20Development\Laus%20Data\2013%20region%20laus%20underemp%20tables.xlsx!region%203!R1C1:R8C7" TargetMode="External"/><Relationship Id="rId7"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package" Target="../embeddings/Microsoft_Excel_Worksheet1.xlsx"/><Relationship Id="rId5" Type="http://schemas.openxmlformats.org/officeDocument/2006/relationships/oleObject" Target="../embeddings/oleObject1.bin"/><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oleObject" Target="file:///J:\EDAA%20winter%202014\Comp_R3%20ache%20data%202012-2013.xls!Sheet1!R1C1:R15C3" TargetMode="Externa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5.jpeg"/><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6.emf"/><Relationship Id="rId4" Type="http://schemas.openxmlformats.org/officeDocument/2006/relationships/oleObject" Target="file:///J:\EDAA%20winter%202014\WDR_4_UG%20fall%202012.xls!Sheet1!R1C1:R13C3" TargetMode="External"/></Relationships>
</file>

<file path=ppt/slides/_rels/slide13.xml.rels><?xml version="1.0" encoding="UTF-8" standalone="yes"?>
<Relationships xmlns="http://schemas.openxmlformats.org/package/2006/relationships"><Relationship Id="rId8" Type="http://schemas.openxmlformats.org/officeDocument/2006/relationships/oleObject" Target="file:///J:\EDAA%20winter%202014\wages%20by%20industry%20bham%20metro.xlsx!Sheet1!R1C1:R6C4" TargetMode="External"/><Relationship Id="rId3" Type="http://schemas.openxmlformats.org/officeDocument/2006/relationships/oleObject" Target="../embeddings/oleObject2.bin"/><Relationship Id="rId7"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file:///J:\EDAA%20winter%202014\wages%20by%20industry%20bham%20metro.xlsx!Sheet3!R1C1:R6C4" TargetMode="External"/><Relationship Id="rId5" Type="http://schemas.openxmlformats.org/officeDocument/2006/relationships/image" Target="../media/image13.emf"/><Relationship Id="rId4" Type="http://schemas.openxmlformats.org/officeDocument/2006/relationships/package" Target="../embeddings/Microsoft_Excel_Worksheet2.xlsx"/><Relationship Id="rId9" Type="http://schemas.openxmlformats.org/officeDocument/2006/relationships/image" Target="../media/image1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2.labor.alabama.gov/workforcedev/led/alatestqwi.html" TargetMode="Externa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9.emf"/><Relationship Id="rId4" Type="http://schemas.openxmlformats.org/officeDocument/2006/relationships/oleObject" Target="file:///C:\Users\Tonya.Lee\Desktop\Book1!Sheet1!R1C1:R31C5"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2.labor.alabama.gov/workforcedev/led/alatestqwi.html" TargetMode="Externa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0.emf"/><Relationship Id="rId4" Type="http://schemas.openxmlformats.org/officeDocument/2006/relationships/oleObject" Target="file:///C:\Users\Tonya.Lee\Desktop\Book1!Sheet2!R1C1:R31C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labor.alabama.gov/lmi"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labor.alabama.gov/lmi" TargetMode="External"/><Relationship Id="rId2" Type="http://schemas.openxmlformats.org/officeDocument/2006/relationships/hyperlink" Target="mailto:Tonya.Lee@labor.alabama.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file:///J:\EDAA%20winter%202014\worker%20profile%20prattville%20al.xls!Sheet1!R1C1:R22C3"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oleObject" Target="file:///J:\EDAA%20winter%202014\worker%20profile%20prattville%20al.xls!Sheet2!R1C1:R24C3"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oleObject" Target="file:///J:\EDAA%20winter%202014\worker%20profile%20prattville%20al.xls!OnTheMap_Report!R1C1:R23C3"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file:///J:\EDAA%20winter%202014\bibb%20county%20commuting%20to.xls!OnTheMap_Report!R10C1:R22C3"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0.tif"/><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1.emf"/><Relationship Id="rId4" Type="http://schemas.openxmlformats.org/officeDocument/2006/relationships/oleObject" Target="file:///J:\EDAA%20winter%202014\outflow%20bibb%20job%20characteristics.xls!OnTheMap_Report!R25C1:R36C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1"/>
          <p:cNvSpPr txBox="1">
            <a:spLocks noChangeArrowheads="1"/>
          </p:cNvSpPr>
          <p:nvPr/>
        </p:nvSpPr>
        <p:spPr bwMode="auto">
          <a:xfrm>
            <a:off x="4648200" y="4108578"/>
            <a:ext cx="4572000" cy="1452705"/>
          </a:xfrm>
          <a:prstGeom prst="rect">
            <a:avLst/>
          </a:prstGeom>
          <a:noFill/>
          <a:ln w="9525">
            <a:noFill/>
            <a:miter lim="800000"/>
            <a:headEnd/>
            <a:tailEnd/>
          </a:ln>
        </p:spPr>
        <p:txBody>
          <a:bodyPr wrap="square">
            <a:spAutoFit/>
          </a:bodyPr>
          <a:lstStyle/>
          <a:p>
            <a:pPr algn="ctr" eaLnBrk="0" hangingPunct="0">
              <a:lnSpc>
                <a:spcPct val="130000"/>
              </a:lnSpc>
            </a:pPr>
            <a:r>
              <a:rPr lang="en-US" sz="2000" b="1" i="1" dirty="0" smtClean="0"/>
              <a:t>Tonya Lee</a:t>
            </a:r>
          </a:p>
          <a:p>
            <a:pPr algn="ctr" eaLnBrk="0" hangingPunct="0">
              <a:lnSpc>
                <a:spcPct val="130000"/>
              </a:lnSpc>
            </a:pPr>
            <a:r>
              <a:rPr lang="en-US" sz="2000" b="1" i="1" dirty="0" smtClean="0"/>
              <a:t>Statistician Supervisor</a:t>
            </a:r>
          </a:p>
          <a:p>
            <a:pPr algn="ctr" eaLnBrk="0" hangingPunct="0">
              <a:lnSpc>
                <a:spcPct val="130000"/>
              </a:lnSpc>
            </a:pPr>
            <a:r>
              <a:rPr lang="en-US" sz="1400" b="1" dirty="0" smtClean="0"/>
              <a:t>Alabama Department of Labor</a:t>
            </a:r>
          </a:p>
          <a:p>
            <a:pPr algn="ctr" eaLnBrk="0" hangingPunct="0">
              <a:lnSpc>
                <a:spcPct val="130000"/>
              </a:lnSpc>
            </a:pPr>
            <a:r>
              <a:rPr lang="en-US" sz="1400" b="1" dirty="0" smtClean="0"/>
              <a:t>Labor Market Information Division</a:t>
            </a:r>
            <a:endParaRPr lang="en-US" sz="1400" dirty="0"/>
          </a:p>
        </p:txBody>
      </p:sp>
      <p:sp>
        <p:nvSpPr>
          <p:cNvPr id="7" name="Text Box 10"/>
          <p:cNvSpPr txBox="1">
            <a:spLocks noChangeArrowheads="1"/>
          </p:cNvSpPr>
          <p:nvPr/>
        </p:nvSpPr>
        <p:spPr bwMode="auto">
          <a:xfrm>
            <a:off x="228600" y="6321425"/>
            <a:ext cx="8534400" cy="307777"/>
          </a:xfrm>
          <a:prstGeom prst="rect">
            <a:avLst/>
          </a:prstGeom>
          <a:noFill/>
          <a:ln w="9525">
            <a:noFill/>
            <a:miter lim="800000"/>
            <a:headEnd/>
            <a:tailEnd/>
          </a:ln>
        </p:spPr>
        <p:txBody>
          <a:bodyPr>
            <a:spAutoFit/>
          </a:bodyPr>
          <a:lstStyle/>
          <a:p>
            <a:pPr algn="r" eaLnBrk="0" hangingPunct="0"/>
            <a:r>
              <a:rPr lang="en-US" sz="1400" i="1" dirty="0" smtClean="0">
                <a:solidFill>
                  <a:srgbClr val="003399"/>
                </a:solidFill>
              </a:rPr>
              <a:t>February 4, 2014</a:t>
            </a:r>
            <a:endParaRPr lang="en-US" sz="1400" i="1" dirty="0">
              <a:solidFill>
                <a:srgbClr val="003399"/>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1700" y="2203578"/>
            <a:ext cx="1905000" cy="1905000"/>
          </a:xfrm>
          <a:prstGeom prst="rect">
            <a:avLst/>
          </a:prstGeom>
        </p:spPr>
      </p:pic>
      <p:sp>
        <p:nvSpPr>
          <p:cNvPr id="9" name="Title 1"/>
          <p:cNvSpPr txBox="1">
            <a:spLocks/>
          </p:cNvSpPr>
          <p:nvPr/>
        </p:nvSpPr>
        <p:spPr>
          <a:xfrm>
            <a:off x="228600" y="278362"/>
            <a:ext cx="8763000" cy="2083838"/>
          </a:xfrm>
          <a:prstGeom prst="rect">
            <a:avLst/>
          </a:prstGeom>
        </p:spPr>
        <p:txBody>
          <a:bodyPr vert="horz" lIns="91440" tIns="45720" rIns="91440" bIns="45720" rtlCol="0" anchor="b">
            <a:normAutofit fontScale="97500"/>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3300" b="1" i="1" dirty="0" smtClean="0"/>
              <a:t>Labor Market Information</a:t>
            </a:r>
          </a:p>
          <a:p>
            <a:r>
              <a:rPr lang="en-US" sz="3300" b="1" i="1" dirty="0" smtClean="0"/>
              <a:t>Makes RFP’s a</a:t>
            </a:r>
          </a:p>
          <a:p>
            <a:r>
              <a:rPr lang="en-US" sz="3300" b="1" i="1" dirty="0" smtClean="0"/>
              <a:t>Piece of Cake</a:t>
            </a:r>
          </a:p>
          <a:p>
            <a:endParaRPr lang="en-US" sz="3300" b="1" i="1" dirty="0"/>
          </a:p>
        </p:txBody>
      </p:sp>
      <p:pic>
        <p:nvPicPr>
          <p:cNvPr id="15364" name="Picture 4" descr="C:\Users\Tonya.Lee\AppData\Local\Microsoft\Windows\Temporary Internet Files\Content.IE5\5X8F1JJL\MP90042769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99" y="2324100"/>
            <a:ext cx="4511601" cy="299951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358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fontScale="90000"/>
          </a:bodyPr>
          <a:lstStyle/>
          <a:p>
            <a:r>
              <a:rPr lang="en-US" sz="3500" dirty="0" smtClean="0"/>
              <a:t>Local Area Unemployment Statistics</a:t>
            </a:r>
            <a:endParaRPr lang="en-US" sz="3500" dirty="0"/>
          </a:p>
        </p:txBody>
      </p:sp>
      <p:graphicFrame>
        <p:nvGraphicFramePr>
          <p:cNvPr id="5" name="Object 4"/>
          <p:cNvGraphicFramePr>
            <a:graphicFrameLocks noChangeAspect="1"/>
          </p:cNvGraphicFramePr>
          <p:nvPr>
            <p:extLst>
              <p:ext uri="{D42A27DB-BD31-4B8C-83A1-F6EECF244321}">
                <p14:modId xmlns:p14="http://schemas.microsoft.com/office/powerpoint/2010/main" val="1033912506"/>
              </p:ext>
            </p:extLst>
          </p:nvPr>
        </p:nvGraphicFramePr>
        <p:xfrm>
          <a:off x="623072" y="1524000"/>
          <a:ext cx="7911328" cy="2057400"/>
        </p:xfrm>
        <a:graphic>
          <a:graphicData uri="http://schemas.openxmlformats.org/presentationml/2006/ole">
            <mc:AlternateContent xmlns:mc="http://schemas.openxmlformats.org/markup-compatibility/2006">
              <mc:Choice xmlns:v="urn:schemas-microsoft-com:vml" Requires="v">
                <p:oleObj spid="_x0000_s16449" name="Worksheet" r:id="rId3" imgW="6629535" imgH="1724037" progId="Excel.Sheet.12">
                  <p:link updateAutomatic="1"/>
                </p:oleObj>
              </mc:Choice>
              <mc:Fallback>
                <p:oleObj name="Worksheet" r:id="rId3" imgW="6629535" imgH="1724037" progId="Excel.Sheet.12">
                  <p:link updateAutomatic="1"/>
                  <p:pic>
                    <p:nvPicPr>
                      <p:cNvPr id="0" name=""/>
                      <p:cNvPicPr/>
                      <p:nvPr/>
                    </p:nvPicPr>
                    <p:blipFill>
                      <a:blip r:embed="rId4"/>
                      <a:stretch>
                        <a:fillRect/>
                      </a:stretch>
                    </p:blipFill>
                    <p:spPr>
                      <a:xfrm>
                        <a:off x="623072" y="1524000"/>
                        <a:ext cx="7911328" cy="20574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978712799"/>
              </p:ext>
            </p:extLst>
          </p:nvPr>
        </p:nvGraphicFramePr>
        <p:xfrm>
          <a:off x="1295400" y="5486400"/>
          <a:ext cx="6629400" cy="1066800"/>
        </p:xfrm>
        <a:graphic>
          <a:graphicData uri="http://schemas.openxmlformats.org/presentationml/2006/ole">
            <mc:AlternateContent xmlns:mc="http://schemas.openxmlformats.org/markup-compatibility/2006">
              <mc:Choice xmlns:v="urn:schemas-microsoft-com:vml" Requires="v">
                <p:oleObj spid="_x0000_s16450" name="Worksheet" r:id="rId6" imgW="6629535" imgH="1066682" progId="Excel.Sheet.12">
                  <p:embed/>
                </p:oleObj>
              </mc:Choice>
              <mc:Fallback>
                <p:oleObj name="Worksheet" r:id="rId6" imgW="6629535" imgH="1066682" progId="Excel.Sheet.12">
                  <p:embed/>
                  <p:pic>
                    <p:nvPicPr>
                      <p:cNvPr id="0" name=""/>
                      <p:cNvPicPr/>
                      <p:nvPr/>
                    </p:nvPicPr>
                    <p:blipFill>
                      <a:blip r:embed="rId7"/>
                      <a:stretch>
                        <a:fillRect/>
                      </a:stretch>
                    </p:blipFill>
                    <p:spPr>
                      <a:xfrm>
                        <a:off x="1295400" y="5486400"/>
                        <a:ext cx="6629400" cy="1066800"/>
                      </a:xfrm>
                      <a:prstGeom prst="rect">
                        <a:avLst/>
                      </a:prstGeom>
                    </p:spPr>
                  </p:pic>
                </p:oleObj>
              </mc:Fallback>
            </mc:AlternateContent>
          </a:graphicData>
        </a:graphic>
      </p:graphicFrame>
      <p:sp>
        <p:nvSpPr>
          <p:cNvPr id="7" name="TextBox 6"/>
          <p:cNvSpPr txBox="1"/>
          <p:nvPr/>
        </p:nvSpPr>
        <p:spPr>
          <a:xfrm>
            <a:off x="2785404" y="738168"/>
            <a:ext cx="3647217" cy="646331"/>
          </a:xfrm>
          <a:prstGeom prst="rect">
            <a:avLst/>
          </a:prstGeom>
          <a:noFill/>
        </p:spPr>
        <p:txBody>
          <a:bodyPr wrap="none" rtlCol="0">
            <a:spAutoFit/>
          </a:bodyPr>
          <a:lstStyle/>
          <a:p>
            <a:pPr algn="ctr"/>
            <a:r>
              <a:rPr lang="en-US" dirty="0" smtClean="0"/>
              <a:t>Workforce Development Region 3</a:t>
            </a:r>
          </a:p>
          <a:p>
            <a:pPr algn="ctr"/>
            <a:r>
              <a:rPr lang="en-US" dirty="0" smtClean="0"/>
              <a:t>December 2013 Labor Force Data</a:t>
            </a:r>
            <a:endParaRPr lang="en-US" dirty="0"/>
          </a:p>
        </p:txBody>
      </p:sp>
      <p:sp>
        <p:nvSpPr>
          <p:cNvPr id="8" name="TextBox 7"/>
          <p:cNvSpPr txBox="1"/>
          <p:nvPr/>
        </p:nvSpPr>
        <p:spPr>
          <a:xfrm>
            <a:off x="609600" y="4015770"/>
            <a:ext cx="8059211" cy="1015663"/>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1500" dirty="0" smtClean="0"/>
              <a:t>Underemployment survey completed once a year through a partnership with the Center for Business and Economic Research at the University of Alabama</a:t>
            </a:r>
          </a:p>
          <a:p>
            <a:pPr marL="285750" indent="-285750">
              <a:buFont typeface="Arial" panose="020B0604020202020204" pitchFamily="34" charset="0"/>
              <a:buChar char="•"/>
            </a:pPr>
            <a:r>
              <a:rPr lang="en-US" sz="1500" dirty="0" smtClean="0"/>
              <a:t>Underemployed represents those people wiling to change jobs for the right opportunity</a:t>
            </a:r>
          </a:p>
          <a:p>
            <a:pPr marL="285750" indent="-285750">
              <a:buFont typeface="Arial" panose="020B0604020202020204" pitchFamily="34" charset="0"/>
              <a:buChar char="•"/>
            </a:pPr>
            <a:r>
              <a:rPr lang="en-US" sz="1500" dirty="0" smtClean="0"/>
              <a:t>Adding the Unemployed and the Underemployed gives a potential available labor pool</a:t>
            </a:r>
          </a:p>
        </p:txBody>
      </p:sp>
    </p:spTree>
    <p:extLst>
      <p:ext uri="{BB962C8B-B14F-4D97-AF65-F5344CB8AC3E}">
        <p14:creationId xmlns:p14="http://schemas.microsoft.com/office/powerpoint/2010/main" val="25048508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fontScale="90000"/>
          </a:bodyPr>
          <a:lstStyle/>
          <a:p>
            <a:r>
              <a:rPr lang="en-US" sz="3500" dirty="0" smtClean="0"/>
              <a:t>Postsecondary Completers</a:t>
            </a:r>
            <a:endParaRPr lang="en-US" sz="3500" dirty="0"/>
          </a:p>
        </p:txBody>
      </p:sp>
      <p:graphicFrame>
        <p:nvGraphicFramePr>
          <p:cNvPr id="3" name="Object 2"/>
          <p:cNvGraphicFramePr>
            <a:graphicFrameLocks noChangeAspect="1"/>
          </p:cNvGraphicFramePr>
          <p:nvPr>
            <p:extLst>
              <p:ext uri="{D42A27DB-BD31-4B8C-83A1-F6EECF244321}">
                <p14:modId xmlns:p14="http://schemas.microsoft.com/office/powerpoint/2010/main" val="4132772421"/>
              </p:ext>
            </p:extLst>
          </p:nvPr>
        </p:nvGraphicFramePr>
        <p:xfrm>
          <a:off x="304800" y="914400"/>
          <a:ext cx="4343400" cy="5381764"/>
        </p:xfrm>
        <a:graphic>
          <a:graphicData uri="http://schemas.openxmlformats.org/presentationml/2006/ole">
            <mc:AlternateContent xmlns:mc="http://schemas.openxmlformats.org/markup-compatibility/2006">
              <mc:Choice xmlns:v="urn:schemas-microsoft-com:vml" Requires="v">
                <p:oleObj spid="_x0000_s19490" name="Worksheet" r:id="rId3" imgW="3266988" imgH="4048110" progId="Excel.Sheet.8">
                  <p:link updateAutomatic="1"/>
                </p:oleObj>
              </mc:Choice>
              <mc:Fallback>
                <p:oleObj name="Worksheet" r:id="rId3" imgW="3266988" imgH="4048110" progId="Excel.Sheet.8">
                  <p:link updateAutomatic="1"/>
                  <p:pic>
                    <p:nvPicPr>
                      <p:cNvPr id="0" name=""/>
                      <p:cNvPicPr/>
                      <p:nvPr/>
                    </p:nvPicPr>
                    <p:blipFill>
                      <a:blip r:embed="rId4"/>
                      <a:stretch>
                        <a:fillRect/>
                      </a:stretch>
                    </p:blipFill>
                    <p:spPr>
                      <a:xfrm>
                        <a:off x="304800" y="914400"/>
                        <a:ext cx="4343400" cy="5381764"/>
                      </a:xfrm>
                      <a:prstGeom prst="rect">
                        <a:avLst/>
                      </a:prstGeom>
                    </p:spPr>
                  </p:pic>
                </p:oleObj>
              </mc:Fallback>
            </mc:AlternateContent>
          </a:graphicData>
        </a:graphic>
      </p:graphicFrame>
      <p:graphicFrame>
        <p:nvGraphicFramePr>
          <p:cNvPr id="4" name="Table 3"/>
          <p:cNvGraphicFramePr>
            <a:graphicFrameLocks noGrp="1"/>
          </p:cNvGraphicFramePr>
          <p:nvPr/>
        </p:nvGraphicFramePr>
        <p:xfrm>
          <a:off x="844550" y="-17140238"/>
          <a:ext cx="7454903" cy="685800"/>
        </p:xfrm>
        <a:graphic>
          <a:graphicData uri="http://schemas.openxmlformats.org/drawingml/2006/table">
            <a:tbl>
              <a:tblPr>
                <a:tableStyleId>{5C22544A-7EE6-4342-B048-85BDC9FD1C3A}</a:tableStyleId>
              </a:tblPr>
              <a:tblGrid>
                <a:gridCol w="7454903"/>
              </a:tblGrid>
              <a:tr h="685800">
                <a:tc>
                  <a:txBody>
                    <a:bodyPr/>
                    <a:lstStyle/>
                    <a:p>
                      <a:pPr algn="l" fontAlgn="b"/>
                      <a:r>
                        <a:rPr lang="en-US" sz="900" u="none" strike="noStrike" dirty="0">
                          <a:effectLst/>
                        </a:rPr>
                        <a:t>SOURCE: Alabama Statewide Student Database.</a:t>
                      </a:r>
                      <a:br>
                        <a:rPr lang="en-US" sz="900" u="none" strike="noStrike" dirty="0">
                          <a:effectLst/>
                        </a:rPr>
                      </a:br>
                      <a:r>
                        <a:rPr lang="en-US" sz="900" u="none" strike="noStrike" dirty="0">
                          <a:effectLst/>
                        </a:rPr>
                        <a:t>* State Totals do not reflect all majors offered in Alabama.  State Totals include all </a:t>
                      </a:r>
                      <a:r>
                        <a:rPr lang="en-US" sz="900" u="sng" strike="noStrike" dirty="0">
                          <a:effectLst/>
                        </a:rPr>
                        <a:t>Students</a:t>
                      </a:r>
                      <a:r>
                        <a:rPr lang="en-US" sz="900" u="none" strike="noStrike" dirty="0">
                          <a:effectLst/>
                        </a:rPr>
                        <a:t> from Alabama for </a:t>
                      </a:r>
                      <a:r>
                        <a:rPr lang="en-US" sz="900" u="sng" strike="noStrike" dirty="0">
                          <a:effectLst/>
                        </a:rPr>
                        <a:t>Majors</a:t>
                      </a:r>
                      <a:r>
                        <a:rPr lang="en-US" sz="900" u="none" strike="noStrike" dirty="0">
                          <a:effectLst/>
                        </a:rPr>
                        <a:t> conferred to students from counties in Workforce Development Region 3. This region includes: Bibb, Fayette, Greene, Hale, Lamar, Pickens, and Tuscaloosa counties.</a:t>
                      </a:r>
                      <a:endParaRPr lang="en-US" sz="1000" b="0" i="0" u="none" strike="noStrike" dirty="0">
                        <a:effectLst/>
                        <a:latin typeface="Arial" panose="020B0604020202020204" pitchFamily="34" charset="0"/>
                      </a:endParaRPr>
                    </a:p>
                  </a:txBody>
                  <a:tcPr marL="0" marR="0" marT="0" marB="0"/>
                </a:tc>
              </a:tr>
            </a:tbl>
          </a:graphicData>
        </a:graphic>
      </p:graphicFrame>
      <p:pic>
        <p:nvPicPr>
          <p:cNvPr id="7" name="Picture 6" descr="f5c9ea1a-a4c9-4e60-af75-e5e0cd9baf6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0275" y="23483888"/>
            <a:ext cx="4762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844550" y="-17140238"/>
          <a:ext cx="7454903" cy="685800"/>
        </p:xfrm>
        <a:graphic>
          <a:graphicData uri="http://schemas.openxmlformats.org/drawingml/2006/table">
            <a:tbl>
              <a:tblPr>
                <a:tableStyleId>{5C22544A-7EE6-4342-B048-85BDC9FD1C3A}</a:tableStyleId>
              </a:tblPr>
              <a:tblGrid>
                <a:gridCol w="7454903"/>
              </a:tblGrid>
              <a:tr h="685800">
                <a:tc>
                  <a:txBody>
                    <a:bodyPr/>
                    <a:lstStyle/>
                    <a:p>
                      <a:pPr algn="l" fontAlgn="b"/>
                      <a:r>
                        <a:rPr lang="en-US" sz="900" u="none" strike="noStrike" dirty="0">
                          <a:effectLst/>
                        </a:rPr>
                        <a:t>SOURCE: Alabama Statewide Student Database.</a:t>
                      </a:r>
                      <a:br>
                        <a:rPr lang="en-US" sz="900" u="none" strike="noStrike" dirty="0">
                          <a:effectLst/>
                        </a:rPr>
                      </a:br>
                      <a:r>
                        <a:rPr lang="en-US" sz="900" u="none" strike="noStrike" dirty="0">
                          <a:effectLst/>
                        </a:rPr>
                        <a:t>* State Totals do not reflect all majors offered in Alabama.  State Totals include all </a:t>
                      </a:r>
                      <a:r>
                        <a:rPr lang="en-US" sz="900" u="sng" strike="noStrike" dirty="0">
                          <a:effectLst/>
                        </a:rPr>
                        <a:t>Students</a:t>
                      </a:r>
                      <a:r>
                        <a:rPr lang="en-US" sz="900" u="none" strike="noStrike" dirty="0">
                          <a:effectLst/>
                        </a:rPr>
                        <a:t> from Alabama for </a:t>
                      </a:r>
                      <a:r>
                        <a:rPr lang="en-US" sz="900" u="sng" strike="noStrike" dirty="0">
                          <a:effectLst/>
                        </a:rPr>
                        <a:t>Majors</a:t>
                      </a:r>
                      <a:r>
                        <a:rPr lang="en-US" sz="900" u="none" strike="noStrike" dirty="0">
                          <a:effectLst/>
                        </a:rPr>
                        <a:t> conferred to students from counties in Workforce Development Region 3. This region includes: Bibb, Fayette, Greene, Hale, Lamar, Pickens, and Tuscaloosa counties.</a:t>
                      </a:r>
                      <a:endParaRPr lang="en-US" sz="1000" b="0" i="0" u="none" strike="noStrike" dirty="0">
                        <a:effectLst/>
                        <a:latin typeface="Arial" panose="020B0604020202020204" pitchFamily="34" charset="0"/>
                      </a:endParaRPr>
                    </a:p>
                  </a:txBody>
                  <a:tcPr marL="0" marR="0" marT="0" marB="0"/>
                </a:tc>
              </a:tr>
            </a:tbl>
          </a:graphicData>
        </a:graphic>
      </p:graphicFrame>
      <p:pic>
        <p:nvPicPr>
          <p:cNvPr id="8" name="Picture 7" descr="f5c9ea1a-a4c9-4e60-af75-e5e0cd9baf6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0275" y="23483888"/>
            <a:ext cx="4762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4800600" y="5613737"/>
            <a:ext cx="3733800" cy="1015663"/>
          </a:xfrm>
          <a:prstGeom prst="rect">
            <a:avLst/>
          </a:prstGeom>
        </p:spPr>
        <p:txBody>
          <a:bodyPr wrap="square">
            <a:spAutoFit/>
          </a:bodyPr>
          <a:lstStyle/>
          <a:p>
            <a:r>
              <a:rPr lang="en-US" sz="1000" dirty="0">
                <a:latin typeface="Arial" panose="020B0604020202020204" pitchFamily="34" charset="0"/>
              </a:rPr>
              <a:t>SOURCE: Alabama Statewide Student Database.</a:t>
            </a:r>
            <a:br>
              <a:rPr lang="en-US" sz="1000" dirty="0">
                <a:latin typeface="Arial" panose="020B0604020202020204" pitchFamily="34" charset="0"/>
              </a:rPr>
            </a:br>
            <a:r>
              <a:rPr lang="en-US" sz="1000" dirty="0">
                <a:latin typeface="Arial" panose="020B0604020202020204" pitchFamily="34" charset="0"/>
              </a:rPr>
              <a:t>* State Totals do not reflect all majors offered in Alabama.  State Totals include all Students from Alabama for Majors conferred to students from counties in Workforce Development Region 3. This region includes: Bibb, Fayette, Greene, Hale, Lamar, Pickens, and Tuscaloosa counties.</a:t>
            </a:r>
            <a:r>
              <a:rPr lang="en-US" sz="1000" dirty="0"/>
              <a:t> </a:t>
            </a:r>
          </a:p>
        </p:txBody>
      </p:sp>
      <p:pic>
        <p:nvPicPr>
          <p:cNvPr id="10" name="Picture 9" descr="f5c9ea1a-a4c9-4e60-af75-e5e0cd9baf6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39150" y="6191250"/>
            <a:ext cx="4762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5030059" y="1067198"/>
            <a:ext cx="3647217" cy="1200329"/>
          </a:xfrm>
          <a:prstGeom prst="rect">
            <a:avLst/>
          </a:prstGeom>
          <a:noFill/>
        </p:spPr>
        <p:txBody>
          <a:bodyPr wrap="none" rtlCol="0">
            <a:spAutoFit/>
          </a:bodyPr>
          <a:lstStyle/>
          <a:p>
            <a:pPr algn="ctr"/>
            <a:r>
              <a:rPr lang="en-US" dirty="0" smtClean="0"/>
              <a:t>Workforce Development Region 3</a:t>
            </a:r>
          </a:p>
          <a:p>
            <a:pPr algn="ctr"/>
            <a:r>
              <a:rPr lang="en-US" dirty="0" smtClean="0"/>
              <a:t>Program Completers in Alabama</a:t>
            </a:r>
          </a:p>
          <a:p>
            <a:pPr algn="ctr"/>
            <a:r>
              <a:rPr lang="en-US" dirty="0" smtClean="0"/>
              <a:t>Postsecondary Institutions</a:t>
            </a:r>
          </a:p>
          <a:p>
            <a:pPr algn="ctr"/>
            <a:r>
              <a:rPr lang="en-US" dirty="0" smtClean="0"/>
              <a:t>And Training Programs</a:t>
            </a:r>
          </a:p>
        </p:txBody>
      </p:sp>
      <p:sp>
        <p:nvSpPr>
          <p:cNvPr id="12" name="TextBox 11"/>
          <p:cNvSpPr txBox="1"/>
          <p:nvPr/>
        </p:nvSpPr>
        <p:spPr>
          <a:xfrm>
            <a:off x="5199589" y="2982247"/>
            <a:ext cx="3487211" cy="1938992"/>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1500" dirty="0" smtClean="0"/>
              <a:t>Number of people completing training program creates another source of worker supply</a:t>
            </a:r>
          </a:p>
          <a:p>
            <a:pPr marL="285750" indent="-285750">
              <a:buFont typeface="Arial" panose="020B0604020202020204" pitchFamily="34" charset="0"/>
              <a:buChar char="•"/>
            </a:pPr>
            <a:r>
              <a:rPr lang="en-US" sz="1500" dirty="0" smtClean="0"/>
              <a:t>Comparing the region to Alabama also provides supply because some of these trained people could be lured to an area for the right opportunity.</a:t>
            </a:r>
          </a:p>
        </p:txBody>
      </p:sp>
    </p:spTree>
    <p:extLst>
      <p:ext uri="{BB962C8B-B14F-4D97-AF65-F5344CB8AC3E}">
        <p14:creationId xmlns:p14="http://schemas.microsoft.com/office/powerpoint/2010/main" val="16145660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fontScale="90000"/>
          </a:bodyPr>
          <a:lstStyle/>
          <a:p>
            <a:r>
              <a:rPr lang="en-US" sz="3500" dirty="0" smtClean="0"/>
              <a:t>Postsecondary Enrollment</a:t>
            </a:r>
            <a:endParaRPr lang="en-US" sz="3500" dirty="0"/>
          </a:p>
        </p:txBody>
      </p:sp>
      <p:graphicFrame>
        <p:nvGraphicFramePr>
          <p:cNvPr id="4" name="Table 3"/>
          <p:cNvGraphicFramePr>
            <a:graphicFrameLocks noGrp="1"/>
          </p:cNvGraphicFramePr>
          <p:nvPr/>
        </p:nvGraphicFramePr>
        <p:xfrm>
          <a:off x="844550" y="-17140238"/>
          <a:ext cx="7454903" cy="685800"/>
        </p:xfrm>
        <a:graphic>
          <a:graphicData uri="http://schemas.openxmlformats.org/drawingml/2006/table">
            <a:tbl>
              <a:tblPr>
                <a:tableStyleId>{5C22544A-7EE6-4342-B048-85BDC9FD1C3A}</a:tableStyleId>
              </a:tblPr>
              <a:tblGrid>
                <a:gridCol w="7454903"/>
              </a:tblGrid>
              <a:tr h="685800">
                <a:tc>
                  <a:txBody>
                    <a:bodyPr/>
                    <a:lstStyle/>
                    <a:p>
                      <a:pPr algn="l" fontAlgn="b"/>
                      <a:r>
                        <a:rPr lang="en-US" sz="900" u="none" strike="noStrike" dirty="0">
                          <a:effectLst/>
                        </a:rPr>
                        <a:t>SOURCE: Alabama Statewide Student Database.</a:t>
                      </a:r>
                      <a:br>
                        <a:rPr lang="en-US" sz="900" u="none" strike="noStrike" dirty="0">
                          <a:effectLst/>
                        </a:rPr>
                      </a:br>
                      <a:r>
                        <a:rPr lang="en-US" sz="900" u="none" strike="noStrike" dirty="0">
                          <a:effectLst/>
                        </a:rPr>
                        <a:t>* State Totals do not reflect all majors offered in Alabama.  State Totals include all </a:t>
                      </a:r>
                      <a:r>
                        <a:rPr lang="en-US" sz="900" u="sng" strike="noStrike" dirty="0">
                          <a:effectLst/>
                        </a:rPr>
                        <a:t>Students</a:t>
                      </a:r>
                      <a:r>
                        <a:rPr lang="en-US" sz="900" u="none" strike="noStrike" dirty="0">
                          <a:effectLst/>
                        </a:rPr>
                        <a:t> from Alabama for </a:t>
                      </a:r>
                      <a:r>
                        <a:rPr lang="en-US" sz="900" u="sng" strike="noStrike" dirty="0">
                          <a:effectLst/>
                        </a:rPr>
                        <a:t>Majors</a:t>
                      </a:r>
                      <a:r>
                        <a:rPr lang="en-US" sz="900" u="none" strike="noStrike" dirty="0">
                          <a:effectLst/>
                        </a:rPr>
                        <a:t> conferred to students from counties in Workforce Development Region 3. This region includes: Bibb, Fayette, Greene, Hale, Lamar, Pickens, and Tuscaloosa counties.</a:t>
                      </a:r>
                      <a:endParaRPr lang="en-US" sz="1000" b="0" i="0" u="none" strike="noStrike" dirty="0">
                        <a:effectLst/>
                        <a:latin typeface="Arial" panose="020B0604020202020204" pitchFamily="34" charset="0"/>
                      </a:endParaRPr>
                    </a:p>
                  </a:txBody>
                  <a:tcPr marL="0" marR="0" marT="0" marB="0"/>
                </a:tc>
              </a:tr>
            </a:tbl>
          </a:graphicData>
        </a:graphic>
      </p:graphicFrame>
      <p:pic>
        <p:nvPicPr>
          <p:cNvPr id="7" name="Picture 6" descr="f5c9ea1a-a4c9-4e60-af75-e5e0cd9baf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275" y="23483888"/>
            <a:ext cx="4762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844550" y="-17140238"/>
          <a:ext cx="7454903" cy="685800"/>
        </p:xfrm>
        <a:graphic>
          <a:graphicData uri="http://schemas.openxmlformats.org/drawingml/2006/table">
            <a:tbl>
              <a:tblPr>
                <a:tableStyleId>{5C22544A-7EE6-4342-B048-85BDC9FD1C3A}</a:tableStyleId>
              </a:tblPr>
              <a:tblGrid>
                <a:gridCol w="7454903"/>
              </a:tblGrid>
              <a:tr h="685800">
                <a:tc>
                  <a:txBody>
                    <a:bodyPr/>
                    <a:lstStyle/>
                    <a:p>
                      <a:pPr algn="l" fontAlgn="b"/>
                      <a:r>
                        <a:rPr lang="en-US" sz="900" u="none" strike="noStrike" dirty="0">
                          <a:effectLst/>
                        </a:rPr>
                        <a:t>SOURCE: Alabama Statewide Student Database.</a:t>
                      </a:r>
                      <a:br>
                        <a:rPr lang="en-US" sz="900" u="none" strike="noStrike" dirty="0">
                          <a:effectLst/>
                        </a:rPr>
                      </a:br>
                      <a:r>
                        <a:rPr lang="en-US" sz="900" u="none" strike="noStrike" dirty="0">
                          <a:effectLst/>
                        </a:rPr>
                        <a:t>* State Totals do not reflect all majors offered in Alabama.  State Totals include all </a:t>
                      </a:r>
                      <a:r>
                        <a:rPr lang="en-US" sz="900" u="sng" strike="noStrike" dirty="0">
                          <a:effectLst/>
                        </a:rPr>
                        <a:t>Students</a:t>
                      </a:r>
                      <a:r>
                        <a:rPr lang="en-US" sz="900" u="none" strike="noStrike" dirty="0">
                          <a:effectLst/>
                        </a:rPr>
                        <a:t> from Alabama for </a:t>
                      </a:r>
                      <a:r>
                        <a:rPr lang="en-US" sz="900" u="sng" strike="noStrike" dirty="0">
                          <a:effectLst/>
                        </a:rPr>
                        <a:t>Majors</a:t>
                      </a:r>
                      <a:r>
                        <a:rPr lang="en-US" sz="900" u="none" strike="noStrike" dirty="0">
                          <a:effectLst/>
                        </a:rPr>
                        <a:t> conferred to students from counties in Workforce Development Region 3. This region includes: Bibb, Fayette, Greene, Hale, Lamar, Pickens, and Tuscaloosa counties.</a:t>
                      </a:r>
                      <a:endParaRPr lang="en-US" sz="1000" b="0" i="0" u="none" strike="noStrike" dirty="0">
                        <a:effectLst/>
                        <a:latin typeface="Arial" panose="020B0604020202020204" pitchFamily="34" charset="0"/>
                      </a:endParaRPr>
                    </a:p>
                  </a:txBody>
                  <a:tcPr marL="0" marR="0" marT="0" marB="0"/>
                </a:tc>
              </a:tr>
            </a:tbl>
          </a:graphicData>
        </a:graphic>
      </p:graphicFrame>
      <p:pic>
        <p:nvPicPr>
          <p:cNvPr id="8" name="Picture 7" descr="f5c9ea1a-a4c9-4e60-af75-e5e0cd9baf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275" y="23483888"/>
            <a:ext cx="4762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762000" y="5638800"/>
            <a:ext cx="6934200" cy="400110"/>
          </a:xfrm>
          <a:prstGeom prst="rect">
            <a:avLst/>
          </a:prstGeom>
        </p:spPr>
        <p:txBody>
          <a:bodyPr wrap="square">
            <a:spAutoFit/>
          </a:bodyPr>
          <a:lstStyle/>
          <a:p>
            <a:r>
              <a:rPr lang="en-US" sz="1000" dirty="0">
                <a:latin typeface="Arial" panose="020B0604020202020204" pitchFamily="34" charset="0"/>
              </a:rPr>
              <a:t>SOURCE: Alabama Statewide Student Database.</a:t>
            </a:r>
            <a:br>
              <a:rPr lang="en-US" sz="1000" dirty="0">
                <a:latin typeface="Arial" panose="020B0604020202020204" pitchFamily="34" charset="0"/>
              </a:rPr>
            </a:br>
            <a:r>
              <a:rPr lang="en-US" sz="1000" dirty="0" smtClean="0">
                <a:latin typeface="Arial" panose="020B0604020202020204" pitchFamily="34" charset="0"/>
              </a:rPr>
              <a:t>Workforce </a:t>
            </a:r>
            <a:r>
              <a:rPr lang="en-US" sz="1000" dirty="0">
                <a:latin typeface="Arial" panose="020B0604020202020204" pitchFamily="34" charset="0"/>
              </a:rPr>
              <a:t>Development Region 4 includes: Blount, Chilton, Jefferson, Shelby, St. Clair, and Walker counties.</a:t>
            </a:r>
            <a:endParaRPr lang="en-US" sz="1000" dirty="0"/>
          </a:p>
        </p:txBody>
      </p:sp>
      <p:pic>
        <p:nvPicPr>
          <p:cNvPr id="10" name="Picture 9" descr="f5c9ea1a-a4c9-4e60-af75-e5e0cd9baf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8075" y="5581680"/>
            <a:ext cx="4762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5"/>
          <p:cNvGraphicFramePr>
            <a:graphicFrameLocks noChangeAspect="1"/>
          </p:cNvGraphicFramePr>
          <p:nvPr>
            <p:extLst>
              <p:ext uri="{D42A27DB-BD31-4B8C-83A1-F6EECF244321}">
                <p14:modId xmlns:p14="http://schemas.microsoft.com/office/powerpoint/2010/main" val="3514383333"/>
              </p:ext>
            </p:extLst>
          </p:nvPr>
        </p:nvGraphicFramePr>
        <p:xfrm>
          <a:off x="275669" y="2114729"/>
          <a:ext cx="5972731" cy="3219271"/>
        </p:xfrm>
        <a:graphic>
          <a:graphicData uri="http://schemas.openxmlformats.org/presentationml/2006/ole">
            <mc:AlternateContent xmlns:mc="http://schemas.openxmlformats.org/markup-compatibility/2006">
              <mc:Choice xmlns:v="urn:schemas-microsoft-com:vml" Requires="v">
                <p:oleObj spid="_x0000_s29716" name="Worksheet" r:id="rId4" imgW="5495855" imgH="2962170" progId="Excel.Sheet.8">
                  <p:link updateAutomatic="1"/>
                </p:oleObj>
              </mc:Choice>
              <mc:Fallback>
                <p:oleObj name="Worksheet" r:id="rId4" imgW="5495855" imgH="2962170" progId="Excel.Sheet.8">
                  <p:link updateAutomatic="1"/>
                  <p:pic>
                    <p:nvPicPr>
                      <p:cNvPr id="0" name=""/>
                      <p:cNvPicPr/>
                      <p:nvPr/>
                    </p:nvPicPr>
                    <p:blipFill>
                      <a:blip r:embed="rId5"/>
                      <a:stretch>
                        <a:fillRect/>
                      </a:stretch>
                    </p:blipFill>
                    <p:spPr>
                      <a:xfrm>
                        <a:off x="275669" y="2114729"/>
                        <a:ext cx="5972731" cy="3219271"/>
                      </a:xfrm>
                      <a:prstGeom prst="rect">
                        <a:avLst/>
                      </a:prstGeom>
                    </p:spPr>
                  </p:pic>
                </p:oleObj>
              </mc:Fallback>
            </mc:AlternateContent>
          </a:graphicData>
        </a:graphic>
      </p:graphicFrame>
      <p:sp>
        <p:nvSpPr>
          <p:cNvPr id="11" name="TextBox 10"/>
          <p:cNvSpPr txBox="1"/>
          <p:nvPr/>
        </p:nvSpPr>
        <p:spPr>
          <a:xfrm>
            <a:off x="2743200" y="762000"/>
            <a:ext cx="3988592" cy="1200329"/>
          </a:xfrm>
          <a:prstGeom prst="rect">
            <a:avLst/>
          </a:prstGeom>
          <a:noFill/>
        </p:spPr>
        <p:txBody>
          <a:bodyPr wrap="none" rtlCol="0">
            <a:spAutoFit/>
          </a:bodyPr>
          <a:lstStyle/>
          <a:p>
            <a:pPr algn="ctr"/>
            <a:r>
              <a:rPr lang="en-US" dirty="0" smtClean="0"/>
              <a:t>Workforce Development Region 4</a:t>
            </a:r>
          </a:p>
          <a:p>
            <a:pPr algn="ctr"/>
            <a:r>
              <a:rPr lang="en-US" dirty="0" smtClean="0"/>
              <a:t>Current Enrollment by Program 2012</a:t>
            </a:r>
          </a:p>
          <a:p>
            <a:pPr algn="ctr"/>
            <a:r>
              <a:rPr lang="en-US" dirty="0" smtClean="0"/>
              <a:t>Postsecondary Institutions</a:t>
            </a:r>
          </a:p>
          <a:p>
            <a:pPr algn="ctr"/>
            <a:r>
              <a:rPr lang="en-US" dirty="0" smtClean="0"/>
              <a:t>And Training Programs</a:t>
            </a:r>
          </a:p>
        </p:txBody>
      </p:sp>
      <p:sp>
        <p:nvSpPr>
          <p:cNvPr id="12" name="TextBox 11"/>
          <p:cNvSpPr txBox="1"/>
          <p:nvPr/>
        </p:nvSpPr>
        <p:spPr>
          <a:xfrm>
            <a:off x="6400800" y="2286000"/>
            <a:ext cx="2667000" cy="1938992"/>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1500" dirty="0" smtClean="0"/>
              <a:t>Future Supply of Workers in the field</a:t>
            </a:r>
          </a:p>
          <a:p>
            <a:pPr marL="285750" indent="-285750">
              <a:buFont typeface="Arial" panose="020B0604020202020204" pitchFamily="34" charset="0"/>
              <a:buChar char="•"/>
            </a:pPr>
            <a:r>
              <a:rPr lang="en-US" sz="1500" dirty="0" smtClean="0"/>
              <a:t>This data is available by County and Workforce Development Region</a:t>
            </a:r>
          </a:p>
          <a:p>
            <a:pPr marL="285750" indent="-285750">
              <a:buFont typeface="Arial" panose="020B0604020202020204" pitchFamily="34" charset="0"/>
              <a:buChar char="•"/>
            </a:pPr>
            <a:r>
              <a:rPr lang="en-US" sz="1500" dirty="0" smtClean="0"/>
              <a:t>Visit the Alabama Commission on Higher Education Website</a:t>
            </a:r>
          </a:p>
        </p:txBody>
      </p:sp>
    </p:spTree>
    <p:extLst>
      <p:ext uri="{BB962C8B-B14F-4D97-AF65-F5344CB8AC3E}">
        <p14:creationId xmlns:p14="http://schemas.microsoft.com/office/powerpoint/2010/main" val="1841237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fontScale="90000"/>
          </a:bodyPr>
          <a:lstStyle/>
          <a:p>
            <a:r>
              <a:rPr lang="en-US" sz="3500" dirty="0" smtClean="0"/>
              <a:t>Occupational Wages by Industry</a:t>
            </a:r>
            <a:endParaRPr lang="en-US" sz="3500" dirty="0"/>
          </a:p>
        </p:txBody>
      </p:sp>
      <p:graphicFrame>
        <p:nvGraphicFramePr>
          <p:cNvPr id="6" name="Object 5"/>
          <p:cNvGraphicFramePr>
            <a:graphicFrameLocks noChangeAspect="1"/>
          </p:cNvGraphicFramePr>
          <p:nvPr>
            <p:extLst>
              <p:ext uri="{D42A27DB-BD31-4B8C-83A1-F6EECF244321}">
                <p14:modId xmlns:p14="http://schemas.microsoft.com/office/powerpoint/2010/main" val="2507200198"/>
              </p:ext>
            </p:extLst>
          </p:nvPr>
        </p:nvGraphicFramePr>
        <p:xfrm>
          <a:off x="1257300" y="5715000"/>
          <a:ext cx="6629400" cy="1066800"/>
        </p:xfrm>
        <a:graphic>
          <a:graphicData uri="http://schemas.openxmlformats.org/presentationml/2006/ole">
            <mc:AlternateContent xmlns:mc="http://schemas.openxmlformats.org/markup-compatibility/2006">
              <mc:Choice xmlns:v="urn:schemas-microsoft-com:vml" Requires="v">
                <p:oleObj spid="_x0000_s20528" name="Worksheet" r:id="rId4" imgW="6629535" imgH="1066682" progId="Excel.Sheet.12">
                  <p:embed/>
                </p:oleObj>
              </mc:Choice>
              <mc:Fallback>
                <p:oleObj name="Worksheet" r:id="rId4" imgW="6629535" imgH="1066682" progId="Excel.Sheet.12">
                  <p:embed/>
                  <p:pic>
                    <p:nvPicPr>
                      <p:cNvPr id="0" name=""/>
                      <p:cNvPicPr/>
                      <p:nvPr/>
                    </p:nvPicPr>
                    <p:blipFill>
                      <a:blip r:embed="rId5"/>
                      <a:stretch>
                        <a:fillRect/>
                      </a:stretch>
                    </p:blipFill>
                    <p:spPr>
                      <a:xfrm>
                        <a:off x="1257300" y="5715000"/>
                        <a:ext cx="6629400" cy="1066800"/>
                      </a:xfrm>
                      <a:prstGeom prst="rect">
                        <a:avLst/>
                      </a:prstGeom>
                    </p:spPr>
                  </p:pic>
                </p:oleObj>
              </mc:Fallback>
            </mc:AlternateContent>
          </a:graphicData>
        </a:graphic>
      </p:graphicFrame>
      <p:sp>
        <p:nvSpPr>
          <p:cNvPr id="5" name="TextBox 4"/>
          <p:cNvSpPr txBox="1"/>
          <p:nvPr/>
        </p:nvSpPr>
        <p:spPr>
          <a:xfrm>
            <a:off x="2881858" y="738168"/>
            <a:ext cx="3548279" cy="369332"/>
          </a:xfrm>
          <a:prstGeom prst="rect">
            <a:avLst/>
          </a:prstGeom>
          <a:noFill/>
        </p:spPr>
        <p:txBody>
          <a:bodyPr wrap="none" rtlCol="0">
            <a:spAutoFit/>
          </a:bodyPr>
          <a:lstStyle/>
          <a:p>
            <a:r>
              <a:rPr lang="en-US" dirty="0" smtClean="0"/>
              <a:t>Birmingham-Hoover Metro Area</a:t>
            </a:r>
            <a:endParaRPr lang="en-US" dirty="0"/>
          </a:p>
        </p:txBody>
      </p:sp>
      <p:sp>
        <p:nvSpPr>
          <p:cNvPr id="7" name="TextBox 6"/>
          <p:cNvSpPr txBox="1"/>
          <p:nvPr/>
        </p:nvSpPr>
        <p:spPr>
          <a:xfrm>
            <a:off x="1862612" y="3529938"/>
            <a:ext cx="1407886" cy="323165"/>
          </a:xfrm>
          <a:prstGeom prst="rect">
            <a:avLst/>
          </a:prstGeom>
          <a:noFill/>
        </p:spPr>
        <p:txBody>
          <a:bodyPr wrap="none" rtlCol="0">
            <a:spAutoFit/>
          </a:bodyPr>
          <a:lstStyle/>
          <a:p>
            <a:r>
              <a:rPr lang="en-US" sz="1500" b="1" dirty="0" smtClean="0">
                <a:latin typeface="Calibri" panose="020F0502020204030204" pitchFamily="34" charset="0"/>
                <a:cs typeface="Aharoni" panose="02010803020104030203" pitchFamily="2" charset="-79"/>
              </a:rPr>
              <a:t>Manufacturing </a:t>
            </a:r>
            <a:endParaRPr lang="en-US" sz="1500" b="1" dirty="0">
              <a:latin typeface="Calibri" panose="020F0502020204030204" pitchFamily="34" charset="0"/>
              <a:cs typeface="Aharoni" panose="02010803020104030203" pitchFamily="2" charset="-79"/>
            </a:endParaRPr>
          </a:p>
        </p:txBody>
      </p:sp>
      <p:sp>
        <p:nvSpPr>
          <p:cNvPr id="8" name="TextBox 7"/>
          <p:cNvSpPr txBox="1"/>
          <p:nvPr/>
        </p:nvSpPr>
        <p:spPr>
          <a:xfrm>
            <a:off x="1931632" y="1274321"/>
            <a:ext cx="1208408" cy="323165"/>
          </a:xfrm>
          <a:prstGeom prst="rect">
            <a:avLst/>
          </a:prstGeom>
          <a:noFill/>
        </p:spPr>
        <p:txBody>
          <a:bodyPr wrap="none" rtlCol="0">
            <a:spAutoFit/>
          </a:bodyPr>
          <a:lstStyle/>
          <a:p>
            <a:r>
              <a:rPr lang="en-US" sz="1500" b="1" dirty="0" smtClean="0">
                <a:latin typeface="Calibri" panose="020F0502020204030204" pitchFamily="34" charset="0"/>
                <a:cs typeface="Aharoni" panose="02010803020104030203" pitchFamily="2" charset="-79"/>
              </a:rPr>
              <a:t>Construction</a:t>
            </a:r>
            <a:endParaRPr lang="en-US" sz="1500" b="1" dirty="0">
              <a:latin typeface="Calibri" panose="020F0502020204030204" pitchFamily="34" charset="0"/>
              <a:cs typeface="Aharoni" panose="02010803020104030203" pitchFamily="2" charset="-79"/>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279736637"/>
              </p:ext>
            </p:extLst>
          </p:nvPr>
        </p:nvGraphicFramePr>
        <p:xfrm>
          <a:off x="423472" y="3874303"/>
          <a:ext cx="4224728" cy="1875020"/>
        </p:xfrm>
        <a:graphic>
          <a:graphicData uri="http://schemas.openxmlformats.org/presentationml/2006/ole">
            <mc:AlternateContent xmlns:mc="http://schemas.openxmlformats.org/markup-compatibility/2006">
              <mc:Choice xmlns:v="urn:schemas-microsoft-com:vml" Requires="v">
                <p:oleObj spid="_x0000_s20529" name="Worksheet" r:id="rId6" imgW="3390979" imgH="1504980" progId="Excel.Sheet.12">
                  <p:link updateAutomatic="1"/>
                </p:oleObj>
              </mc:Choice>
              <mc:Fallback>
                <p:oleObj name="Worksheet" r:id="rId6" imgW="3390979" imgH="1504980" progId="Excel.Sheet.12">
                  <p:link updateAutomatic="1"/>
                  <p:pic>
                    <p:nvPicPr>
                      <p:cNvPr id="0" name=""/>
                      <p:cNvPicPr/>
                      <p:nvPr/>
                    </p:nvPicPr>
                    <p:blipFill>
                      <a:blip r:embed="rId7"/>
                      <a:stretch>
                        <a:fillRect/>
                      </a:stretch>
                    </p:blipFill>
                    <p:spPr>
                      <a:xfrm>
                        <a:off x="423472" y="3874303"/>
                        <a:ext cx="4224728" cy="187502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86394530"/>
              </p:ext>
            </p:extLst>
          </p:nvPr>
        </p:nvGraphicFramePr>
        <p:xfrm>
          <a:off x="423472" y="1584651"/>
          <a:ext cx="4286166" cy="1812501"/>
        </p:xfrm>
        <a:graphic>
          <a:graphicData uri="http://schemas.openxmlformats.org/presentationml/2006/ole">
            <mc:AlternateContent xmlns:mc="http://schemas.openxmlformats.org/markup-compatibility/2006">
              <mc:Choice xmlns:v="urn:schemas-microsoft-com:vml" Requires="v">
                <p:oleObj spid="_x0000_s20530" name="Worksheet" r:id="rId8" imgW="3581423" imgH="1514430" progId="Excel.Sheet.12">
                  <p:link updateAutomatic="1"/>
                </p:oleObj>
              </mc:Choice>
              <mc:Fallback>
                <p:oleObj name="Worksheet" r:id="rId8" imgW="3581423" imgH="1514430" progId="Excel.Sheet.12">
                  <p:link updateAutomatic="1"/>
                  <p:pic>
                    <p:nvPicPr>
                      <p:cNvPr id="0" name=""/>
                      <p:cNvPicPr/>
                      <p:nvPr/>
                    </p:nvPicPr>
                    <p:blipFill>
                      <a:blip r:embed="rId9"/>
                      <a:stretch>
                        <a:fillRect/>
                      </a:stretch>
                    </p:blipFill>
                    <p:spPr>
                      <a:xfrm>
                        <a:off x="423472" y="1584651"/>
                        <a:ext cx="4286166" cy="1812501"/>
                      </a:xfrm>
                      <a:prstGeom prst="rect">
                        <a:avLst/>
                      </a:prstGeom>
                    </p:spPr>
                  </p:pic>
                </p:oleObj>
              </mc:Fallback>
            </mc:AlternateContent>
          </a:graphicData>
        </a:graphic>
      </p:graphicFrame>
      <p:sp>
        <p:nvSpPr>
          <p:cNvPr id="11" name="TextBox 10"/>
          <p:cNvSpPr txBox="1"/>
          <p:nvPr/>
        </p:nvSpPr>
        <p:spPr>
          <a:xfrm>
            <a:off x="5189038" y="1618978"/>
            <a:ext cx="3802562" cy="3785652"/>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1500" dirty="0" smtClean="0"/>
              <a:t>Occupational Employment and Wage Program is a survey of Employers, so the accuracy of the data is dependent on Employer Response</a:t>
            </a:r>
          </a:p>
          <a:p>
            <a:pPr marL="285750" indent="-285750">
              <a:buFont typeface="Arial" panose="020B0604020202020204" pitchFamily="34" charset="0"/>
              <a:buChar char="•"/>
            </a:pPr>
            <a:r>
              <a:rPr lang="en-US" sz="1500" dirty="0" smtClean="0"/>
              <a:t>Data is collected for metropolitan areas, and 4 areas that do not include metropolitan areas, northwest, northeast, southwest, and southeast</a:t>
            </a:r>
          </a:p>
          <a:p>
            <a:pPr marL="285750" indent="-285750">
              <a:buFont typeface="Arial" panose="020B0604020202020204" pitchFamily="34" charset="0"/>
              <a:buChar char="•"/>
            </a:pPr>
            <a:r>
              <a:rPr lang="en-US" sz="1500" dirty="0" smtClean="0"/>
              <a:t>Wage data is provided by major industry sector, where the data is available and will not violate confidentiality constraints put into place by the US Department of Labor</a:t>
            </a:r>
          </a:p>
          <a:p>
            <a:pPr marL="285750" indent="-285750">
              <a:buFont typeface="Arial" panose="020B0604020202020204" pitchFamily="34" charset="0"/>
              <a:buChar char="•"/>
            </a:pPr>
            <a:r>
              <a:rPr lang="en-US" sz="1500" dirty="0" smtClean="0"/>
              <a:t>Notice the difference between average wages for occupations depending on the industry they are in</a:t>
            </a:r>
          </a:p>
        </p:txBody>
      </p:sp>
    </p:spTree>
    <p:extLst>
      <p:ext uri="{BB962C8B-B14F-4D97-AF65-F5344CB8AC3E}">
        <p14:creationId xmlns:p14="http://schemas.microsoft.com/office/powerpoint/2010/main" val="3543365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fontScale="90000"/>
          </a:bodyPr>
          <a:lstStyle/>
          <a:p>
            <a:r>
              <a:rPr lang="en-US" sz="3500" dirty="0" smtClean="0"/>
              <a:t>Help Wanted Online (HWOL)</a:t>
            </a:r>
            <a:endParaRPr lang="en-US" sz="3500" dirty="0"/>
          </a:p>
        </p:txBody>
      </p:sp>
      <p:sp>
        <p:nvSpPr>
          <p:cNvPr id="3" name="Content Placeholder 2"/>
          <p:cNvSpPr>
            <a:spLocks noGrp="1"/>
          </p:cNvSpPr>
          <p:nvPr>
            <p:ph idx="1"/>
          </p:nvPr>
        </p:nvSpPr>
        <p:spPr>
          <a:xfrm>
            <a:off x="457200" y="1219200"/>
            <a:ext cx="8229600" cy="5334000"/>
          </a:xfrm>
        </p:spPr>
        <p:txBody>
          <a:bodyPr>
            <a:normAutofit fontScale="92500" lnSpcReduction="20000"/>
          </a:bodyPr>
          <a:lstStyle/>
          <a:p>
            <a:r>
              <a:rPr lang="en-US" sz="2800" dirty="0" smtClean="0"/>
              <a:t>New Data Resource through Labor Market Information from the Conference Board out of NYC</a:t>
            </a:r>
          </a:p>
          <a:p>
            <a:r>
              <a:rPr lang="en-US" sz="2800" dirty="0" smtClean="0"/>
              <a:t>Scan Job Ads from all possible resources</a:t>
            </a:r>
          </a:p>
          <a:p>
            <a:r>
              <a:rPr lang="en-US" sz="2800" dirty="0" smtClean="0"/>
              <a:t>Methodology for weeding out duplicate ads</a:t>
            </a:r>
          </a:p>
          <a:p>
            <a:r>
              <a:rPr lang="en-US" sz="2800" dirty="0" smtClean="0"/>
              <a:t>Allows us to study</a:t>
            </a:r>
          </a:p>
          <a:p>
            <a:pPr lvl="1"/>
            <a:r>
              <a:rPr lang="en-US" sz="2400" dirty="0" smtClean="0"/>
              <a:t>Job Ads by Occupations</a:t>
            </a:r>
          </a:p>
          <a:p>
            <a:pPr lvl="1"/>
            <a:r>
              <a:rPr lang="en-US" sz="2400" dirty="0" smtClean="0"/>
              <a:t>Job Ads by Industry (Limited)</a:t>
            </a:r>
          </a:p>
          <a:p>
            <a:pPr lvl="1"/>
            <a:r>
              <a:rPr lang="en-US" sz="2400" dirty="0" smtClean="0"/>
              <a:t>Employers Hiring (Depending if Employer is listed in Ad)</a:t>
            </a:r>
          </a:p>
          <a:p>
            <a:pPr lvl="1"/>
            <a:r>
              <a:rPr lang="en-US" sz="2400" dirty="0" smtClean="0"/>
              <a:t>Ad Age</a:t>
            </a:r>
          </a:p>
          <a:p>
            <a:pPr lvl="1"/>
            <a:r>
              <a:rPr lang="en-US" sz="2400" dirty="0" smtClean="0"/>
              <a:t>Comparison of potential job openings to unemployed workers</a:t>
            </a:r>
          </a:p>
          <a:p>
            <a:pPr lvl="1"/>
            <a:r>
              <a:rPr lang="en-US" sz="2400" dirty="0" smtClean="0"/>
              <a:t>Much more available for research potential and will also assist us with our occupational projection estimates for 2012-2022</a:t>
            </a:r>
          </a:p>
          <a:p>
            <a:endParaRPr lang="en-US" sz="2800" dirty="0"/>
          </a:p>
        </p:txBody>
      </p:sp>
    </p:spTree>
    <p:extLst>
      <p:ext uri="{BB962C8B-B14F-4D97-AF65-F5344CB8AC3E}">
        <p14:creationId xmlns:p14="http://schemas.microsoft.com/office/powerpoint/2010/main" val="1079907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33454" y="806824"/>
            <a:ext cx="4454664" cy="2242039"/>
          </a:xfrm>
          <a:prstGeom prst="rect">
            <a:avLst/>
          </a:prstGeom>
          <a:solidFill>
            <a:schemeClr val="accent3">
              <a:lumMod val="20000"/>
              <a:lumOff val="80000"/>
            </a:schemeClr>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lIns="82058" tIns="41029" rIns="82058" bIns="41029" rtlCol="0" anchor="ctr"/>
          <a:lstStyle/>
          <a:p>
            <a:pPr algn="ct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TextBox 4"/>
          <p:cNvSpPr txBox="1"/>
          <p:nvPr/>
        </p:nvSpPr>
        <p:spPr>
          <a:xfrm>
            <a:off x="5885560" y="890551"/>
            <a:ext cx="1789561" cy="329081"/>
          </a:xfrm>
          <a:prstGeom prst="rect">
            <a:avLst/>
          </a:prstGeom>
          <a:noFill/>
        </p:spPr>
        <p:txBody>
          <a:bodyPr wrap="none" lIns="82058" tIns="41029" rIns="82058" bIns="41029" rtlCol="0">
            <a:spAutoFit/>
          </a:bodyPr>
          <a:lstStyle/>
          <a:p>
            <a:r>
              <a:rPr lang="en-US" sz="1600" b="1" i="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dobe Devanagari" pitchFamily="18" charset="0"/>
                <a:cs typeface="Adobe Devanagari" pitchFamily="18" charset="0"/>
              </a:rPr>
              <a:t>HWOL Fast Facts</a:t>
            </a:r>
          </a:p>
        </p:txBody>
      </p:sp>
      <p:sp>
        <p:nvSpPr>
          <p:cNvPr id="6" name="TextBox 5"/>
          <p:cNvSpPr txBox="1"/>
          <p:nvPr/>
        </p:nvSpPr>
        <p:spPr>
          <a:xfrm>
            <a:off x="4877519" y="6160275"/>
            <a:ext cx="3748695" cy="298724"/>
          </a:xfrm>
          <a:prstGeom prst="rect">
            <a:avLst/>
          </a:prstGeom>
          <a:noFill/>
        </p:spPr>
        <p:txBody>
          <a:bodyPr wrap="none" lIns="82058" tIns="41029" rIns="82058" bIns="41029" rtlCol="0">
            <a:spAutoFit/>
          </a:bodyPr>
          <a:lstStyle/>
          <a:p>
            <a:r>
              <a:rPr lang="en-US" sz="700" b="1" dirty="0">
                <a:latin typeface="Adobe Gothic Std B" pitchFamily="34" charset="-128"/>
                <a:ea typeface="Adobe Gothic Std B" pitchFamily="34" charset="-128"/>
              </a:rPr>
              <a:t>Supply: Number of Unemployed	Supply Demand Rate:</a:t>
            </a:r>
          </a:p>
          <a:p>
            <a:r>
              <a:rPr lang="en-US" sz="700" b="1" dirty="0">
                <a:latin typeface="Adobe Gothic Std B" pitchFamily="34" charset="-128"/>
                <a:ea typeface="Adobe Gothic Std B" pitchFamily="34" charset="-128"/>
              </a:rPr>
              <a:t>Demand: Number of Ads	Number of Unemployed/Number of Ads</a:t>
            </a:r>
          </a:p>
        </p:txBody>
      </p:sp>
      <p:graphicFrame>
        <p:nvGraphicFramePr>
          <p:cNvPr id="7" name="Table 6"/>
          <p:cNvGraphicFramePr>
            <a:graphicFrameLocks noGrp="1"/>
          </p:cNvGraphicFramePr>
          <p:nvPr>
            <p:extLst>
              <p:ext uri="{D42A27DB-BD31-4B8C-83A1-F6EECF244321}">
                <p14:modId xmlns:p14="http://schemas.microsoft.com/office/powerpoint/2010/main" val="682519384"/>
              </p:ext>
            </p:extLst>
          </p:nvPr>
        </p:nvGraphicFramePr>
        <p:xfrm>
          <a:off x="138546" y="1123420"/>
          <a:ext cx="3948546" cy="5363691"/>
        </p:xfrm>
        <a:graphic>
          <a:graphicData uri="http://schemas.openxmlformats.org/drawingml/2006/table">
            <a:tbl>
              <a:tblPr firstRow="1" bandRow="1">
                <a:tableStyleId>{EB344D84-9AFB-497E-A393-DC336BA19D2E}</a:tableStyleId>
              </a:tblPr>
              <a:tblGrid>
                <a:gridCol w="2701636"/>
                <a:gridCol w="623455"/>
                <a:gridCol w="623455"/>
              </a:tblGrid>
              <a:tr h="317687">
                <a:tc>
                  <a:txBody>
                    <a:bodyPr/>
                    <a:lstStyle/>
                    <a:p>
                      <a:pPr algn="ctr" fontAlgn="ctr"/>
                      <a:r>
                        <a:rPr lang="en-US" sz="1000" u="none" strike="noStrike" dirty="0">
                          <a:effectLst/>
                        </a:rPr>
                        <a:t>Occupations</a:t>
                      </a:r>
                      <a:endParaRPr lang="en-US" sz="1000" b="1" i="0" u="none" strike="noStrike" dirty="0">
                        <a:solidFill>
                          <a:schemeClr val="bg1"/>
                        </a:solidFill>
                        <a:effectLst/>
                        <a:latin typeface="Adobe Fan Heiti Std B" pitchFamily="34" charset="-128"/>
                        <a:ea typeface="Adobe Fan Heiti Std B" pitchFamily="34" charset="-128"/>
                      </a:endParaRPr>
                    </a:p>
                  </a:txBody>
                  <a:tcPr marL="8659" marR="8659" marT="8404"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en-US" sz="1000" u="none" strike="noStrike" dirty="0" smtClean="0">
                          <a:effectLst/>
                        </a:rPr>
                        <a:t>December 2013</a:t>
                      </a:r>
                      <a:endParaRPr lang="en-US" sz="1000" b="1" i="0" u="none" strike="noStrike" dirty="0">
                        <a:solidFill>
                          <a:schemeClr val="bg1"/>
                        </a:solidFill>
                        <a:effectLst/>
                        <a:latin typeface="Adobe Fan Heiti Std B" pitchFamily="34" charset="-128"/>
                        <a:ea typeface="Adobe Fan Heiti Std B" pitchFamily="34" charset="-128"/>
                      </a:endParaRPr>
                    </a:p>
                  </a:txBody>
                  <a:tcPr marL="8659" marR="8659" marT="8404" marB="0" anchor="ctr">
                    <a:lnT w="12700" cap="flat" cmpd="sng" algn="ctr">
                      <a:solidFill>
                        <a:schemeClr val="tx1"/>
                      </a:solidFill>
                      <a:prstDash val="solid"/>
                      <a:round/>
                      <a:headEnd type="none" w="med" len="med"/>
                      <a:tailEnd type="none" w="med" len="med"/>
                    </a:lnT>
                  </a:tcPr>
                </a:tc>
                <a:tc>
                  <a:txBody>
                    <a:bodyPr/>
                    <a:lstStyle/>
                    <a:p>
                      <a:pPr algn="ctr" fontAlgn="ctr"/>
                      <a:r>
                        <a:rPr lang="en-US" sz="1000" u="none" strike="noStrike" dirty="0" smtClean="0">
                          <a:effectLst/>
                        </a:rPr>
                        <a:t>December 2012</a:t>
                      </a:r>
                      <a:endParaRPr lang="en-US" sz="1000" b="1" i="0" u="none" strike="noStrike" dirty="0">
                        <a:solidFill>
                          <a:schemeClr val="bg1"/>
                        </a:solidFill>
                        <a:effectLst/>
                        <a:latin typeface="Adobe Fan Heiti Std B" pitchFamily="34" charset="-128"/>
                        <a:ea typeface="Adobe Fan Heiti Std B" pitchFamily="34" charset="-128"/>
                      </a:endParaRPr>
                    </a:p>
                  </a:txBody>
                  <a:tcPr marL="8659" marR="8659" marT="840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93301">
                <a:tc>
                  <a:txBody>
                    <a:bodyPr/>
                    <a:lstStyle/>
                    <a:p>
                      <a:pPr algn="l" fontAlgn="b"/>
                      <a:r>
                        <a:rPr lang="en-US" sz="1000" u="none" strike="noStrike" dirty="0">
                          <a:effectLst/>
                        </a:rPr>
                        <a:t>Heavy and Tractor-Trailer Truck Drivers</a:t>
                      </a:r>
                      <a:endParaRPr lang="en-US" sz="1000" b="0" i="0" u="none" strike="noStrike" dirty="0">
                        <a:solidFill>
                          <a:srgbClr val="000000"/>
                        </a:solidFill>
                        <a:effectLst/>
                        <a:latin typeface="Calibri"/>
                      </a:endParaRPr>
                    </a:p>
                  </a:txBody>
                  <a:tcPr marL="8659" marR="8659" marT="8404" marB="0" anchor="ctr">
                    <a:lnL w="12700" cap="flat" cmpd="sng" algn="ctr">
                      <a:solidFill>
                        <a:schemeClr val="tx1"/>
                      </a:solidFill>
                      <a:prstDash val="solid"/>
                      <a:round/>
                      <a:headEnd type="none" w="med" len="med"/>
                      <a:tailEnd type="none" w="med" len="med"/>
                    </a:lnL>
                  </a:tcPr>
                </a:tc>
                <a:tc>
                  <a:txBody>
                    <a:bodyPr/>
                    <a:lstStyle/>
                    <a:p>
                      <a:pPr algn="ctr" fontAlgn="b"/>
                      <a:r>
                        <a:rPr lang="en-US" sz="1000" u="none" strike="noStrike" dirty="0">
                          <a:effectLst/>
                        </a:rPr>
                        <a:t>221</a:t>
                      </a:r>
                      <a:endParaRPr lang="en-US" sz="1000" b="0" i="0" u="none" strike="noStrike" dirty="0">
                        <a:solidFill>
                          <a:srgbClr val="000000"/>
                        </a:solidFill>
                        <a:effectLst/>
                        <a:latin typeface="Calibri"/>
                      </a:endParaRPr>
                    </a:p>
                  </a:txBody>
                  <a:tcPr marL="8659" marR="8659" marT="8404" marB="0" anchor="ctr"/>
                </a:tc>
                <a:tc>
                  <a:txBody>
                    <a:bodyPr/>
                    <a:lstStyle/>
                    <a:p>
                      <a:pPr algn="ctr" fontAlgn="b"/>
                      <a:r>
                        <a:rPr lang="en-US" sz="1000" u="none" strike="noStrike" dirty="0">
                          <a:effectLst/>
                        </a:rPr>
                        <a:t>202</a:t>
                      </a:r>
                      <a:endParaRPr lang="en-US" sz="1000" b="0" i="0" u="none" strike="noStrike" dirty="0">
                        <a:solidFill>
                          <a:srgbClr val="000000"/>
                        </a:solidFill>
                        <a:effectLst/>
                        <a:latin typeface="Calibri"/>
                      </a:endParaRPr>
                    </a:p>
                  </a:txBody>
                  <a:tcPr marL="8659" marR="8659" marT="8404" marB="0" anchor="ctr">
                    <a:lnR w="12700" cap="flat" cmpd="sng" algn="ctr">
                      <a:solidFill>
                        <a:schemeClr val="tx1"/>
                      </a:solidFill>
                      <a:prstDash val="solid"/>
                      <a:round/>
                      <a:headEnd type="none" w="med" len="med"/>
                      <a:tailEnd type="none" w="med" len="med"/>
                    </a:lnR>
                  </a:tcPr>
                </a:tc>
              </a:tr>
              <a:tr h="317687">
                <a:tc>
                  <a:txBody>
                    <a:bodyPr/>
                    <a:lstStyle/>
                    <a:p>
                      <a:pPr algn="l" fontAlgn="b"/>
                      <a:r>
                        <a:rPr lang="en-US" sz="1000" u="none" strike="noStrike">
                          <a:effectLst/>
                        </a:rPr>
                        <a:t>First-Line Supervisors of Food Preparation and Serving Workers</a:t>
                      </a:r>
                      <a:endParaRPr lang="en-US" sz="1000" b="0" i="0" u="none" strike="noStrike">
                        <a:solidFill>
                          <a:srgbClr val="000000"/>
                        </a:solidFill>
                        <a:effectLst/>
                        <a:latin typeface="Calibri"/>
                      </a:endParaRPr>
                    </a:p>
                  </a:txBody>
                  <a:tcPr marL="8659" marR="8659" marT="8404" marB="0" anchor="ctr">
                    <a:lnL w="12700" cap="flat" cmpd="sng" algn="ctr">
                      <a:solidFill>
                        <a:schemeClr val="tx1"/>
                      </a:solidFill>
                      <a:prstDash val="solid"/>
                      <a:round/>
                      <a:headEnd type="none" w="med" len="med"/>
                      <a:tailEnd type="none" w="med" len="med"/>
                    </a:lnL>
                  </a:tcPr>
                </a:tc>
                <a:tc>
                  <a:txBody>
                    <a:bodyPr/>
                    <a:lstStyle/>
                    <a:p>
                      <a:pPr algn="ctr" fontAlgn="b"/>
                      <a:r>
                        <a:rPr lang="en-US" sz="1000" u="none" strike="noStrike" dirty="0">
                          <a:effectLst/>
                        </a:rPr>
                        <a:t>113</a:t>
                      </a:r>
                      <a:endParaRPr lang="en-US" sz="1000" b="0" i="0" u="none" strike="noStrike" dirty="0">
                        <a:solidFill>
                          <a:srgbClr val="000000"/>
                        </a:solidFill>
                        <a:effectLst/>
                        <a:latin typeface="Calibri"/>
                      </a:endParaRPr>
                    </a:p>
                  </a:txBody>
                  <a:tcPr marL="8659" marR="8659" marT="8404" marB="0" anchor="ctr"/>
                </a:tc>
                <a:tc>
                  <a:txBody>
                    <a:bodyPr/>
                    <a:lstStyle/>
                    <a:p>
                      <a:pPr algn="ctr" fontAlgn="b"/>
                      <a:r>
                        <a:rPr lang="en-US" sz="1000" u="none" strike="noStrike" dirty="0">
                          <a:effectLst/>
                        </a:rPr>
                        <a:t>87</a:t>
                      </a:r>
                      <a:endParaRPr lang="en-US" sz="1000" b="0" i="0" u="none" strike="noStrike" dirty="0">
                        <a:solidFill>
                          <a:srgbClr val="000000"/>
                        </a:solidFill>
                        <a:effectLst/>
                        <a:latin typeface="Calibri"/>
                      </a:endParaRPr>
                    </a:p>
                  </a:txBody>
                  <a:tcPr marL="8659" marR="8659" marT="8404" marB="0" anchor="ctr">
                    <a:lnR w="12700" cap="flat" cmpd="sng" algn="ctr">
                      <a:solidFill>
                        <a:schemeClr val="tx1"/>
                      </a:solidFill>
                      <a:prstDash val="solid"/>
                      <a:round/>
                      <a:headEnd type="none" w="med" len="med"/>
                      <a:tailEnd type="none" w="med" len="med"/>
                    </a:lnR>
                  </a:tcPr>
                </a:tc>
              </a:tr>
              <a:tr h="193301">
                <a:tc>
                  <a:txBody>
                    <a:bodyPr/>
                    <a:lstStyle/>
                    <a:p>
                      <a:pPr algn="l" fontAlgn="b"/>
                      <a:r>
                        <a:rPr lang="en-US" sz="1000" u="none" strike="noStrike">
                          <a:effectLst/>
                        </a:rPr>
                        <a:t>First-Line Supervisors of Retail Sales Workers</a:t>
                      </a:r>
                      <a:endParaRPr lang="en-US" sz="1000" b="0" i="0" u="none" strike="noStrike">
                        <a:solidFill>
                          <a:srgbClr val="000000"/>
                        </a:solidFill>
                        <a:effectLst/>
                        <a:latin typeface="Calibri"/>
                      </a:endParaRPr>
                    </a:p>
                  </a:txBody>
                  <a:tcPr marL="8659" marR="8659" marT="8404" marB="0" anchor="ctr">
                    <a:lnL w="12700" cap="flat" cmpd="sng" algn="ctr">
                      <a:solidFill>
                        <a:schemeClr val="tx1"/>
                      </a:solidFill>
                      <a:prstDash val="solid"/>
                      <a:round/>
                      <a:headEnd type="none" w="med" len="med"/>
                      <a:tailEnd type="none" w="med" len="med"/>
                    </a:lnL>
                  </a:tcPr>
                </a:tc>
                <a:tc>
                  <a:txBody>
                    <a:bodyPr/>
                    <a:lstStyle/>
                    <a:p>
                      <a:pPr algn="ctr" fontAlgn="b"/>
                      <a:r>
                        <a:rPr lang="en-US" sz="1000" u="none" strike="noStrike">
                          <a:effectLst/>
                        </a:rPr>
                        <a:t>110</a:t>
                      </a:r>
                      <a:endParaRPr lang="en-US" sz="1000" b="0" i="0" u="none" strike="noStrike">
                        <a:solidFill>
                          <a:srgbClr val="000000"/>
                        </a:solidFill>
                        <a:effectLst/>
                        <a:latin typeface="Calibri"/>
                      </a:endParaRPr>
                    </a:p>
                  </a:txBody>
                  <a:tcPr marL="8659" marR="8659" marT="8404" marB="0" anchor="ctr"/>
                </a:tc>
                <a:tc>
                  <a:txBody>
                    <a:bodyPr/>
                    <a:lstStyle/>
                    <a:p>
                      <a:pPr algn="ctr" fontAlgn="b"/>
                      <a:r>
                        <a:rPr lang="en-US" sz="1000" u="none" strike="noStrike" dirty="0">
                          <a:effectLst/>
                        </a:rPr>
                        <a:t>165</a:t>
                      </a:r>
                      <a:endParaRPr lang="en-US" sz="1000" b="0" i="0" u="none" strike="noStrike" dirty="0">
                        <a:solidFill>
                          <a:srgbClr val="000000"/>
                        </a:solidFill>
                        <a:effectLst/>
                        <a:latin typeface="Calibri"/>
                      </a:endParaRPr>
                    </a:p>
                  </a:txBody>
                  <a:tcPr marL="8659" marR="8659" marT="8404" marB="0" anchor="ctr">
                    <a:lnR w="12700" cap="flat" cmpd="sng" algn="ctr">
                      <a:solidFill>
                        <a:schemeClr val="tx1"/>
                      </a:solidFill>
                      <a:prstDash val="solid"/>
                      <a:round/>
                      <a:headEnd type="none" w="med" len="med"/>
                      <a:tailEnd type="none" w="med" len="med"/>
                    </a:lnR>
                  </a:tcPr>
                </a:tc>
              </a:tr>
              <a:tr h="193301">
                <a:tc>
                  <a:txBody>
                    <a:bodyPr/>
                    <a:lstStyle/>
                    <a:p>
                      <a:pPr algn="l" fontAlgn="b"/>
                      <a:r>
                        <a:rPr lang="en-US" sz="1000" u="none" strike="noStrike">
                          <a:effectLst/>
                        </a:rPr>
                        <a:t>Retail Salespersons</a:t>
                      </a:r>
                      <a:endParaRPr lang="en-US" sz="1000" b="0" i="0" u="none" strike="noStrike">
                        <a:solidFill>
                          <a:srgbClr val="000000"/>
                        </a:solidFill>
                        <a:effectLst/>
                        <a:latin typeface="Calibri"/>
                      </a:endParaRPr>
                    </a:p>
                  </a:txBody>
                  <a:tcPr marL="8659" marR="8659" marT="8404" marB="0" anchor="ctr">
                    <a:lnL w="12700" cap="flat" cmpd="sng" algn="ctr">
                      <a:solidFill>
                        <a:schemeClr val="tx1"/>
                      </a:solidFill>
                      <a:prstDash val="solid"/>
                      <a:round/>
                      <a:headEnd type="none" w="med" len="med"/>
                      <a:tailEnd type="none" w="med" len="med"/>
                    </a:lnL>
                  </a:tcPr>
                </a:tc>
                <a:tc>
                  <a:txBody>
                    <a:bodyPr/>
                    <a:lstStyle/>
                    <a:p>
                      <a:pPr algn="ctr" fontAlgn="b"/>
                      <a:r>
                        <a:rPr lang="en-US" sz="1000" u="none" strike="noStrike">
                          <a:effectLst/>
                        </a:rPr>
                        <a:t>105</a:t>
                      </a:r>
                      <a:endParaRPr lang="en-US" sz="1000" b="0" i="0" u="none" strike="noStrike">
                        <a:solidFill>
                          <a:srgbClr val="000000"/>
                        </a:solidFill>
                        <a:effectLst/>
                        <a:latin typeface="Calibri"/>
                      </a:endParaRPr>
                    </a:p>
                  </a:txBody>
                  <a:tcPr marL="8659" marR="8659" marT="8404" marB="0" anchor="ctr"/>
                </a:tc>
                <a:tc>
                  <a:txBody>
                    <a:bodyPr/>
                    <a:lstStyle/>
                    <a:p>
                      <a:pPr algn="ctr" fontAlgn="b"/>
                      <a:r>
                        <a:rPr lang="en-US" sz="1000" u="none" strike="noStrike" dirty="0">
                          <a:effectLst/>
                        </a:rPr>
                        <a:t>110</a:t>
                      </a:r>
                      <a:endParaRPr lang="en-US" sz="1000" b="0" i="0" u="none" strike="noStrike" dirty="0">
                        <a:solidFill>
                          <a:srgbClr val="000000"/>
                        </a:solidFill>
                        <a:effectLst/>
                        <a:latin typeface="Calibri"/>
                      </a:endParaRPr>
                    </a:p>
                  </a:txBody>
                  <a:tcPr marL="8659" marR="8659" marT="8404" marB="0" anchor="ctr">
                    <a:lnR w="12700" cap="flat" cmpd="sng" algn="ctr">
                      <a:solidFill>
                        <a:schemeClr val="tx1"/>
                      </a:solidFill>
                      <a:prstDash val="solid"/>
                      <a:round/>
                      <a:headEnd type="none" w="med" len="med"/>
                      <a:tailEnd type="none" w="med" len="med"/>
                    </a:lnR>
                  </a:tcPr>
                </a:tc>
              </a:tr>
              <a:tr h="193301">
                <a:tc>
                  <a:txBody>
                    <a:bodyPr/>
                    <a:lstStyle/>
                    <a:p>
                      <a:pPr algn="l" fontAlgn="b"/>
                      <a:r>
                        <a:rPr lang="en-US" sz="1000" u="none" strike="noStrike">
                          <a:effectLst/>
                        </a:rPr>
                        <a:t>Registered Nurses</a:t>
                      </a:r>
                      <a:endParaRPr lang="en-US" sz="1000" b="0" i="0" u="none" strike="noStrike">
                        <a:solidFill>
                          <a:srgbClr val="000000"/>
                        </a:solidFill>
                        <a:effectLst/>
                        <a:latin typeface="Calibri"/>
                      </a:endParaRPr>
                    </a:p>
                  </a:txBody>
                  <a:tcPr marL="8659" marR="8659" marT="8404" marB="0" anchor="ctr">
                    <a:lnL w="12700" cap="flat" cmpd="sng" algn="ctr">
                      <a:solidFill>
                        <a:schemeClr val="tx1"/>
                      </a:solidFill>
                      <a:prstDash val="solid"/>
                      <a:round/>
                      <a:headEnd type="none" w="med" len="med"/>
                      <a:tailEnd type="none" w="med" len="med"/>
                    </a:lnL>
                  </a:tcPr>
                </a:tc>
                <a:tc>
                  <a:txBody>
                    <a:bodyPr/>
                    <a:lstStyle/>
                    <a:p>
                      <a:pPr algn="ctr" fontAlgn="b"/>
                      <a:r>
                        <a:rPr lang="en-US" sz="1000" u="none" strike="noStrike">
                          <a:effectLst/>
                        </a:rPr>
                        <a:t>102</a:t>
                      </a:r>
                      <a:endParaRPr lang="en-US" sz="1000" b="0" i="0" u="none" strike="noStrike">
                        <a:solidFill>
                          <a:srgbClr val="000000"/>
                        </a:solidFill>
                        <a:effectLst/>
                        <a:latin typeface="Calibri"/>
                      </a:endParaRPr>
                    </a:p>
                  </a:txBody>
                  <a:tcPr marL="8659" marR="8659" marT="8404" marB="0" anchor="ctr"/>
                </a:tc>
                <a:tc>
                  <a:txBody>
                    <a:bodyPr/>
                    <a:lstStyle/>
                    <a:p>
                      <a:pPr algn="ctr" fontAlgn="b"/>
                      <a:r>
                        <a:rPr lang="en-US" sz="1000" u="none" strike="noStrike" dirty="0">
                          <a:effectLst/>
                        </a:rPr>
                        <a:t>69</a:t>
                      </a:r>
                      <a:endParaRPr lang="en-US" sz="1000" b="0" i="0" u="none" strike="noStrike" dirty="0">
                        <a:solidFill>
                          <a:srgbClr val="000000"/>
                        </a:solidFill>
                        <a:effectLst/>
                        <a:latin typeface="Calibri"/>
                      </a:endParaRPr>
                    </a:p>
                  </a:txBody>
                  <a:tcPr marL="8659" marR="8659" marT="8404" marB="0" anchor="ctr">
                    <a:lnR w="12700" cap="flat" cmpd="sng" algn="ctr">
                      <a:solidFill>
                        <a:schemeClr val="tx1"/>
                      </a:solidFill>
                      <a:prstDash val="solid"/>
                      <a:round/>
                      <a:headEnd type="none" w="med" len="med"/>
                      <a:tailEnd type="none" w="med" len="med"/>
                    </a:lnR>
                  </a:tcPr>
                </a:tc>
              </a:tr>
              <a:tr h="193301">
                <a:tc>
                  <a:txBody>
                    <a:bodyPr/>
                    <a:lstStyle/>
                    <a:p>
                      <a:pPr algn="l" fontAlgn="b"/>
                      <a:r>
                        <a:rPr lang="en-US" sz="1000" u="none" strike="noStrike">
                          <a:effectLst/>
                        </a:rPr>
                        <a:t>Industrial Engineers</a:t>
                      </a:r>
                      <a:endParaRPr lang="en-US" sz="1000" b="0" i="0" u="none" strike="noStrike">
                        <a:solidFill>
                          <a:srgbClr val="000000"/>
                        </a:solidFill>
                        <a:effectLst/>
                        <a:latin typeface="Calibri"/>
                      </a:endParaRPr>
                    </a:p>
                  </a:txBody>
                  <a:tcPr marL="8659" marR="8659" marT="8404" marB="0" anchor="ctr">
                    <a:lnL w="12700" cap="flat" cmpd="sng" algn="ctr">
                      <a:solidFill>
                        <a:schemeClr val="tx1"/>
                      </a:solidFill>
                      <a:prstDash val="solid"/>
                      <a:round/>
                      <a:headEnd type="none" w="med" len="med"/>
                      <a:tailEnd type="none" w="med" len="med"/>
                    </a:lnL>
                  </a:tcPr>
                </a:tc>
                <a:tc>
                  <a:txBody>
                    <a:bodyPr/>
                    <a:lstStyle/>
                    <a:p>
                      <a:pPr algn="ctr" fontAlgn="b"/>
                      <a:r>
                        <a:rPr lang="en-US" sz="1000" u="none" strike="noStrike">
                          <a:effectLst/>
                        </a:rPr>
                        <a:t>101</a:t>
                      </a:r>
                      <a:endParaRPr lang="en-US" sz="1000" b="0" i="0" u="none" strike="noStrike">
                        <a:solidFill>
                          <a:srgbClr val="000000"/>
                        </a:solidFill>
                        <a:effectLst/>
                        <a:latin typeface="Calibri"/>
                      </a:endParaRPr>
                    </a:p>
                  </a:txBody>
                  <a:tcPr marL="8659" marR="8659" marT="8404" marB="0" anchor="ctr"/>
                </a:tc>
                <a:tc>
                  <a:txBody>
                    <a:bodyPr/>
                    <a:lstStyle/>
                    <a:p>
                      <a:pPr algn="ctr" fontAlgn="b"/>
                      <a:r>
                        <a:rPr lang="en-US" sz="1000" u="none" strike="noStrike" dirty="0">
                          <a:effectLst/>
                        </a:rPr>
                        <a:t>57</a:t>
                      </a:r>
                      <a:endParaRPr lang="en-US" sz="1000" b="0" i="0" u="none" strike="noStrike" dirty="0">
                        <a:solidFill>
                          <a:srgbClr val="000000"/>
                        </a:solidFill>
                        <a:effectLst/>
                        <a:latin typeface="Calibri"/>
                      </a:endParaRPr>
                    </a:p>
                  </a:txBody>
                  <a:tcPr marL="8659" marR="8659" marT="8404" marB="0" anchor="ctr">
                    <a:lnR w="12700" cap="flat" cmpd="sng" algn="ctr">
                      <a:solidFill>
                        <a:schemeClr val="tx1"/>
                      </a:solidFill>
                      <a:prstDash val="solid"/>
                      <a:round/>
                      <a:headEnd type="none" w="med" len="med"/>
                      <a:tailEnd type="none" w="med" len="med"/>
                    </a:lnR>
                  </a:tcPr>
                </a:tc>
              </a:tr>
              <a:tr h="193301">
                <a:tc>
                  <a:txBody>
                    <a:bodyPr/>
                    <a:lstStyle/>
                    <a:p>
                      <a:pPr algn="l" fontAlgn="b"/>
                      <a:r>
                        <a:rPr lang="en-US" sz="1000" u="none" strike="noStrike">
                          <a:effectLst/>
                        </a:rPr>
                        <a:t>Personal Financial Advisors</a:t>
                      </a:r>
                      <a:endParaRPr lang="en-US" sz="1000" b="0" i="0" u="none" strike="noStrike">
                        <a:solidFill>
                          <a:srgbClr val="000000"/>
                        </a:solidFill>
                        <a:effectLst/>
                        <a:latin typeface="Calibri"/>
                      </a:endParaRPr>
                    </a:p>
                  </a:txBody>
                  <a:tcPr marL="8659" marR="8659" marT="8404" marB="0" anchor="ctr">
                    <a:lnL w="12700" cap="flat" cmpd="sng" algn="ctr">
                      <a:solidFill>
                        <a:schemeClr val="tx1"/>
                      </a:solidFill>
                      <a:prstDash val="solid"/>
                      <a:round/>
                      <a:headEnd type="none" w="med" len="med"/>
                      <a:tailEnd type="none" w="med" len="med"/>
                    </a:lnL>
                  </a:tcPr>
                </a:tc>
                <a:tc>
                  <a:txBody>
                    <a:bodyPr/>
                    <a:lstStyle/>
                    <a:p>
                      <a:pPr algn="ctr" fontAlgn="b"/>
                      <a:r>
                        <a:rPr lang="en-US" sz="1000" u="none" strike="noStrike">
                          <a:effectLst/>
                        </a:rPr>
                        <a:t>85</a:t>
                      </a:r>
                      <a:endParaRPr lang="en-US" sz="1000" b="0" i="0" u="none" strike="noStrike">
                        <a:solidFill>
                          <a:srgbClr val="000000"/>
                        </a:solidFill>
                        <a:effectLst/>
                        <a:latin typeface="Calibri"/>
                      </a:endParaRPr>
                    </a:p>
                  </a:txBody>
                  <a:tcPr marL="8659" marR="8659" marT="8404" marB="0" anchor="ctr"/>
                </a:tc>
                <a:tc>
                  <a:txBody>
                    <a:bodyPr/>
                    <a:lstStyle/>
                    <a:p>
                      <a:pPr algn="ctr" fontAlgn="b"/>
                      <a:r>
                        <a:rPr lang="en-US" sz="1000" u="none" strike="noStrike" dirty="0">
                          <a:effectLst/>
                        </a:rPr>
                        <a:t>51</a:t>
                      </a:r>
                      <a:endParaRPr lang="en-US" sz="1000" b="0" i="0" u="none" strike="noStrike" dirty="0">
                        <a:solidFill>
                          <a:srgbClr val="000000"/>
                        </a:solidFill>
                        <a:effectLst/>
                        <a:latin typeface="Calibri"/>
                      </a:endParaRPr>
                    </a:p>
                  </a:txBody>
                  <a:tcPr marL="8659" marR="8659" marT="8404" marB="0" anchor="ctr">
                    <a:lnR w="12700" cap="flat" cmpd="sng" algn="ctr">
                      <a:solidFill>
                        <a:schemeClr val="tx1"/>
                      </a:solidFill>
                      <a:prstDash val="solid"/>
                      <a:round/>
                      <a:headEnd type="none" w="med" len="med"/>
                      <a:tailEnd type="none" w="med" len="med"/>
                    </a:lnR>
                  </a:tcPr>
                </a:tc>
              </a:tr>
              <a:tr h="193301">
                <a:tc>
                  <a:txBody>
                    <a:bodyPr/>
                    <a:lstStyle/>
                    <a:p>
                      <a:pPr algn="l" fontAlgn="b"/>
                      <a:r>
                        <a:rPr lang="en-US" sz="1000" u="none" strike="noStrike">
                          <a:effectLst/>
                        </a:rPr>
                        <a:t>Customer Service Representatives</a:t>
                      </a:r>
                      <a:endParaRPr lang="en-US" sz="1000" b="0" i="0" u="none" strike="noStrike">
                        <a:solidFill>
                          <a:srgbClr val="000000"/>
                        </a:solidFill>
                        <a:effectLst/>
                        <a:latin typeface="Calibri"/>
                      </a:endParaRPr>
                    </a:p>
                  </a:txBody>
                  <a:tcPr marL="8659" marR="8659" marT="8404" marB="0" anchor="ctr">
                    <a:lnL w="12700" cap="flat" cmpd="sng" algn="ctr">
                      <a:solidFill>
                        <a:schemeClr val="tx1"/>
                      </a:solidFill>
                      <a:prstDash val="solid"/>
                      <a:round/>
                      <a:headEnd type="none" w="med" len="med"/>
                      <a:tailEnd type="none" w="med" len="med"/>
                    </a:lnL>
                  </a:tcPr>
                </a:tc>
                <a:tc>
                  <a:txBody>
                    <a:bodyPr/>
                    <a:lstStyle/>
                    <a:p>
                      <a:pPr algn="ctr" fontAlgn="b"/>
                      <a:r>
                        <a:rPr lang="en-US" sz="1000" u="none" strike="noStrike">
                          <a:effectLst/>
                        </a:rPr>
                        <a:t>60</a:t>
                      </a:r>
                      <a:endParaRPr lang="en-US" sz="1000" b="0" i="0" u="none" strike="noStrike">
                        <a:solidFill>
                          <a:srgbClr val="000000"/>
                        </a:solidFill>
                        <a:effectLst/>
                        <a:latin typeface="Calibri"/>
                      </a:endParaRPr>
                    </a:p>
                  </a:txBody>
                  <a:tcPr marL="8659" marR="8659" marT="8404" marB="0" anchor="ctr"/>
                </a:tc>
                <a:tc>
                  <a:txBody>
                    <a:bodyPr/>
                    <a:lstStyle/>
                    <a:p>
                      <a:pPr algn="ctr" fontAlgn="b"/>
                      <a:r>
                        <a:rPr lang="en-US" sz="1000" u="none" strike="noStrike" dirty="0">
                          <a:effectLst/>
                        </a:rPr>
                        <a:t>54</a:t>
                      </a:r>
                      <a:endParaRPr lang="en-US" sz="1000" b="0" i="0" u="none" strike="noStrike" dirty="0">
                        <a:solidFill>
                          <a:srgbClr val="000000"/>
                        </a:solidFill>
                        <a:effectLst/>
                        <a:latin typeface="Calibri"/>
                      </a:endParaRPr>
                    </a:p>
                  </a:txBody>
                  <a:tcPr marL="8659" marR="8659" marT="8404" marB="0" anchor="ctr">
                    <a:lnR w="12700" cap="flat" cmpd="sng" algn="ctr">
                      <a:solidFill>
                        <a:schemeClr val="tx1"/>
                      </a:solidFill>
                      <a:prstDash val="solid"/>
                      <a:round/>
                      <a:headEnd type="none" w="med" len="med"/>
                      <a:tailEnd type="none" w="med" len="med"/>
                    </a:lnR>
                  </a:tcPr>
                </a:tc>
              </a:tr>
              <a:tr h="472328">
                <a:tc>
                  <a:txBody>
                    <a:bodyPr/>
                    <a:lstStyle/>
                    <a:p>
                      <a:pPr algn="l" fontAlgn="b"/>
                      <a:r>
                        <a:rPr lang="en-US" sz="1000" u="none" strike="noStrike">
                          <a:effectLst/>
                        </a:rPr>
                        <a:t>Sales Representatives, Wholesale and Manufacturing, Technical and Scientific Products</a:t>
                      </a:r>
                      <a:endParaRPr lang="en-US" sz="1000" b="0" i="0" u="none" strike="noStrike">
                        <a:solidFill>
                          <a:srgbClr val="000000"/>
                        </a:solidFill>
                        <a:effectLst/>
                        <a:latin typeface="Calibri"/>
                      </a:endParaRPr>
                    </a:p>
                  </a:txBody>
                  <a:tcPr marL="8659" marR="8659" marT="8404" marB="0" anchor="ctr">
                    <a:lnL w="12700" cap="flat" cmpd="sng" algn="ctr">
                      <a:solidFill>
                        <a:schemeClr val="tx1"/>
                      </a:solidFill>
                      <a:prstDash val="solid"/>
                      <a:round/>
                      <a:headEnd type="none" w="med" len="med"/>
                      <a:tailEnd type="none" w="med" len="med"/>
                    </a:lnL>
                  </a:tcPr>
                </a:tc>
                <a:tc>
                  <a:txBody>
                    <a:bodyPr/>
                    <a:lstStyle/>
                    <a:p>
                      <a:pPr algn="ctr" fontAlgn="b"/>
                      <a:r>
                        <a:rPr lang="en-US" sz="1000" u="none" strike="noStrike">
                          <a:effectLst/>
                        </a:rPr>
                        <a:t>56</a:t>
                      </a:r>
                      <a:endParaRPr lang="en-US" sz="1000" b="0" i="0" u="none" strike="noStrike">
                        <a:solidFill>
                          <a:srgbClr val="000000"/>
                        </a:solidFill>
                        <a:effectLst/>
                        <a:latin typeface="Calibri"/>
                      </a:endParaRPr>
                    </a:p>
                  </a:txBody>
                  <a:tcPr marL="8659" marR="8659" marT="8404" marB="0" anchor="ctr"/>
                </a:tc>
                <a:tc>
                  <a:txBody>
                    <a:bodyPr/>
                    <a:lstStyle/>
                    <a:p>
                      <a:pPr algn="ctr" fontAlgn="b"/>
                      <a:r>
                        <a:rPr lang="en-US" sz="1000" u="none" strike="noStrike" dirty="0">
                          <a:effectLst/>
                        </a:rPr>
                        <a:t>18</a:t>
                      </a:r>
                      <a:endParaRPr lang="en-US" sz="1000" b="0" i="0" u="none" strike="noStrike" dirty="0">
                        <a:solidFill>
                          <a:srgbClr val="000000"/>
                        </a:solidFill>
                        <a:effectLst/>
                        <a:latin typeface="Calibri"/>
                      </a:endParaRPr>
                    </a:p>
                  </a:txBody>
                  <a:tcPr marL="8659" marR="8659" marT="8404" marB="0" anchor="ctr">
                    <a:lnR w="12700" cap="flat" cmpd="sng" algn="ctr">
                      <a:solidFill>
                        <a:schemeClr val="tx1"/>
                      </a:solidFill>
                      <a:prstDash val="solid"/>
                      <a:round/>
                      <a:headEnd type="none" w="med" len="med"/>
                      <a:tailEnd type="none" w="med" len="med"/>
                    </a:lnR>
                  </a:tcPr>
                </a:tc>
              </a:tr>
              <a:tr h="317687">
                <a:tc>
                  <a:txBody>
                    <a:bodyPr/>
                    <a:lstStyle/>
                    <a:p>
                      <a:pPr algn="l" fontAlgn="b"/>
                      <a:r>
                        <a:rPr lang="en-US" sz="1000" u="none" strike="noStrike">
                          <a:effectLst/>
                        </a:rPr>
                        <a:t>First-Line Supervisors of Mechanics, Installers, and Repairers</a:t>
                      </a:r>
                      <a:endParaRPr lang="en-US" sz="1000" b="0" i="0" u="none" strike="noStrike">
                        <a:solidFill>
                          <a:srgbClr val="000000"/>
                        </a:solidFill>
                        <a:effectLst/>
                        <a:latin typeface="Calibri"/>
                      </a:endParaRPr>
                    </a:p>
                  </a:txBody>
                  <a:tcPr marL="8659" marR="8659" marT="8404" marB="0" anchor="ctr">
                    <a:lnL w="12700" cap="flat" cmpd="sng" algn="ctr">
                      <a:solidFill>
                        <a:schemeClr val="tx1"/>
                      </a:solidFill>
                      <a:prstDash val="solid"/>
                      <a:round/>
                      <a:headEnd type="none" w="med" len="med"/>
                      <a:tailEnd type="none" w="med" len="med"/>
                    </a:lnL>
                  </a:tcPr>
                </a:tc>
                <a:tc>
                  <a:txBody>
                    <a:bodyPr/>
                    <a:lstStyle/>
                    <a:p>
                      <a:pPr algn="ctr" fontAlgn="b"/>
                      <a:r>
                        <a:rPr lang="en-US" sz="1000" u="none" strike="noStrike">
                          <a:effectLst/>
                        </a:rPr>
                        <a:t>41</a:t>
                      </a:r>
                      <a:endParaRPr lang="en-US" sz="1000" b="0" i="0" u="none" strike="noStrike">
                        <a:solidFill>
                          <a:srgbClr val="000000"/>
                        </a:solidFill>
                        <a:effectLst/>
                        <a:latin typeface="Calibri"/>
                      </a:endParaRPr>
                    </a:p>
                  </a:txBody>
                  <a:tcPr marL="8659" marR="8659" marT="8404" marB="0" anchor="ctr"/>
                </a:tc>
                <a:tc>
                  <a:txBody>
                    <a:bodyPr/>
                    <a:lstStyle/>
                    <a:p>
                      <a:pPr algn="ctr" fontAlgn="b"/>
                      <a:r>
                        <a:rPr lang="en-US" sz="1000" u="none" strike="noStrike" dirty="0">
                          <a:effectLst/>
                        </a:rPr>
                        <a:t>22</a:t>
                      </a:r>
                      <a:endParaRPr lang="en-US" sz="1000" b="0" i="0" u="none" strike="noStrike" dirty="0">
                        <a:solidFill>
                          <a:srgbClr val="000000"/>
                        </a:solidFill>
                        <a:effectLst/>
                        <a:latin typeface="Calibri"/>
                      </a:endParaRPr>
                    </a:p>
                  </a:txBody>
                  <a:tcPr marL="8659" marR="8659" marT="8404" marB="0" anchor="ctr">
                    <a:lnR w="12700" cap="flat" cmpd="sng" algn="ctr">
                      <a:solidFill>
                        <a:schemeClr val="tx1"/>
                      </a:solidFill>
                      <a:prstDash val="solid"/>
                      <a:round/>
                      <a:headEnd type="none" w="med" len="med"/>
                      <a:tailEnd type="none" w="med" len="med"/>
                    </a:lnR>
                  </a:tcPr>
                </a:tc>
              </a:tr>
              <a:tr h="317687">
                <a:tc>
                  <a:txBody>
                    <a:bodyPr/>
                    <a:lstStyle/>
                    <a:p>
                      <a:pPr algn="l" fontAlgn="b"/>
                      <a:r>
                        <a:rPr lang="en-US" sz="1000" u="none" strike="noStrike">
                          <a:effectLst/>
                        </a:rPr>
                        <a:t>First-Line Supervisors of Production and Operating Workers</a:t>
                      </a:r>
                      <a:endParaRPr lang="en-US" sz="1000" b="0" i="0" u="none" strike="noStrike">
                        <a:solidFill>
                          <a:srgbClr val="000000"/>
                        </a:solidFill>
                        <a:effectLst/>
                        <a:latin typeface="Calibri"/>
                      </a:endParaRPr>
                    </a:p>
                  </a:txBody>
                  <a:tcPr marL="8659" marR="8659" marT="8404" marB="0" anchor="ctr">
                    <a:lnL w="12700" cap="flat" cmpd="sng" algn="ctr">
                      <a:solidFill>
                        <a:schemeClr val="tx1"/>
                      </a:solidFill>
                      <a:prstDash val="solid"/>
                      <a:round/>
                      <a:headEnd type="none" w="med" len="med"/>
                      <a:tailEnd type="none" w="med" len="med"/>
                    </a:lnL>
                  </a:tcPr>
                </a:tc>
                <a:tc>
                  <a:txBody>
                    <a:bodyPr/>
                    <a:lstStyle/>
                    <a:p>
                      <a:pPr algn="ctr" fontAlgn="b"/>
                      <a:r>
                        <a:rPr lang="en-US" sz="1000" u="none" strike="noStrike">
                          <a:effectLst/>
                        </a:rPr>
                        <a:t>39</a:t>
                      </a:r>
                      <a:endParaRPr lang="en-US" sz="1000" b="0" i="0" u="none" strike="noStrike">
                        <a:solidFill>
                          <a:srgbClr val="000000"/>
                        </a:solidFill>
                        <a:effectLst/>
                        <a:latin typeface="Calibri"/>
                      </a:endParaRPr>
                    </a:p>
                  </a:txBody>
                  <a:tcPr marL="8659" marR="8659" marT="8404" marB="0" anchor="ctr"/>
                </a:tc>
                <a:tc>
                  <a:txBody>
                    <a:bodyPr/>
                    <a:lstStyle/>
                    <a:p>
                      <a:pPr algn="ctr" fontAlgn="b"/>
                      <a:r>
                        <a:rPr lang="en-US" sz="1000" u="none" strike="noStrike" dirty="0">
                          <a:effectLst/>
                        </a:rPr>
                        <a:t>29</a:t>
                      </a:r>
                      <a:endParaRPr lang="en-US" sz="1000" b="0" i="0" u="none" strike="noStrike" dirty="0">
                        <a:solidFill>
                          <a:srgbClr val="000000"/>
                        </a:solidFill>
                        <a:effectLst/>
                        <a:latin typeface="Calibri"/>
                      </a:endParaRPr>
                    </a:p>
                  </a:txBody>
                  <a:tcPr marL="8659" marR="8659" marT="8404" marB="0" anchor="ctr">
                    <a:lnR w="12700" cap="flat" cmpd="sng" algn="ctr">
                      <a:solidFill>
                        <a:schemeClr val="tx1"/>
                      </a:solidFill>
                      <a:prstDash val="solid"/>
                      <a:round/>
                      <a:headEnd type="none" w="med" len="med"/>
                      <a:tailEnd type="none" w="med" len="med"/>
                    </a:lnR>
                  </a:tcPr>
                </a:tc>
              </a:tr>
              <a:tr h="472328">
                <a:tc>
                  <a:txBody>
                    <a:bodyPr/>
                    <a:lstStyle/>
                    <a:p>
                      <a:pPr algn="l" fontAlgn="b"/>
                      <a:r>
                        <a:rPr lang="en-US" sz="1000" u="none" strike="noStrike">
                          <a:effectLst/>
                        </a:rPr>
                        <a:t>Sales Representatives, Wholesale and Manufacturing, Except Technical and Scientific Products</a:t>
                      </a:r>
                      <a:endParaRPr lang="en-US" sz="1000" b="0" i="0" u="none" strike="noStrike">
                        <a:solidFill>
                          <a:srgbClr val="000000"/>
                        </a:solidFill>
                        <a:effectLst/>
                        <a:latin typeface="Calibri"/>
                      </a:endParaRPr>
                    </a:p>
                  </a:txBody>
                  <a:tcPr marL="8659" marR="8659" marT="8404" marB="0" anchor="ctr">
                    <a:lnL w="12700" cap="flat" cmpd="sng" algn="ctr">
                      <a:solidFill>
                        <a:schemeClr val="tx1"/>
                      </a:solidFill>
                      <a:prstDash val="solid"/>
                      <a:round/>
                      <a:headEnd type="none" w="med" len="med"/>
                      <a:tailEnd type="none" w="med" len="med"/>
                    </a:lnL>
                  </a:tcPr>
                </a:tc>
                <a:tc>
                  <a:txBody>
                    <a:bodyPr/>
                    <a:lstStyle/>
                    <a:p>
                      <a:pPr algn="ctr" fontAlgn="b"/>
                      <a:r>
                        <a:rPr lang="en-US" sz="1000" u="none" strike="noStrike">
                          <a:effectLst/>
                        </a:rPr>
                        <a:t>36</a:t>
                      </a:r>
                      <a:endParaRPr lang="en-US" sz="1000" b="0" i="0" u="none" strike="noStrike">
                        <a:solidFill>
                          <a:srgbClr val="000000"/>
                        </a:solidFill>
                        <a:effectLst/>
                        <a:latin typeface="Calibri"/>
                      </a:endParaRPr>
                    </a:p>
                  </a:txBody>
                  <a:tcPr marL="8659" marR="8659" marT="8404" marB="0" anchor="ctr"/>
                </a:tc>
                <a:tc>
                  <a:txBody>
                    <a:bodyPr/>
                    <a:lstStyle/>
                    <a:p>
                      <a:pPr algn="ctr" fontAlgn="b"/>
                      <a:r>
                        <a:rPr lang="en-US" sz="1000" u="none" strike="noStrike" dirty="0">
                          <a:effectLst/>
                        </a:rPr>
                        <a:t>31</a:t>
                      </a:r>
                      <a:endParaRPr lang="en-US" sz="1000" b="0" i="0" u="none" strike="noStrike" dirty="0">
                        <a:solidFill>
                          <a:srgbClr val="000000"/>
                        </a:solidFill>
                        <a:effectLst/>
                        <a:latin typeface="Calibri"/>
                      </a:endParaRPr>
                    </a:p>
                  </a:txBody>
                  <a:tcPr marL="8659" marR="8659" marT="8404" marB="0" anchor="ctr">
                    <a:lnR w="12700" cap="flat" cmpd="sng" algn="ctr">
                      <a:solidFill>
                        <a:schemeClr val="tx1"/>
                      </a:solidFill>
                      <a:prstDash val="solid"/>
                      <a:round/>
                      <a:headEnd type="none" w="med" len="med"/>
                      <a:tailEnd type="none" w="med" len="med"/>
                    </a:lnR>
                  </a:tcPr>
                </a:tc>
              </a:tr>
              <a:tr h="193301">
                <a:tc>
                  <a:txBody>
                    <a:bodyPr/>
                    <a:lstStyle/>
                    <a:p>
                      <a:pPr algn="l" fontAlgn="b"/>
                      <a:r>
                        <a:rPr lang="en-US" sz="1000" u="none" strike="noStrike">
                          <a:effectLst/>
                        </a:rPr>
                        <a:t>Insurance Sales Agents</a:t>
                      </a:r>
                      <a:endParaRPr lang="en-US" sz="1000" b="0" i="0" u="none" strike="noStrike">
                        <a:solidFill>
                          <a:srgbClr val="000000"/>
                        </a:solidFill>
                        <a:effectLst/>
                        <a:latin typeface="Calibri"/>
                      </a:endParaRPr>
                    </a:p>
                  </a:txBody>
                  <a:tcPr marL="8659" marR="8659" marT="8404" marB="0" anchor="ctr">
                    <a:lnL w="12700" cap="flat" cmpd="sng" algn="ctr">
                      <a:solidFill>
                        <a:schemeClr val="tx1"/>
                      </a:solidFill>
                      <a:prstDash val="solid"/>
                      <a:round/>
                      <a:headEnd type="none" w="med" len="med"/>
                      <a:tailEnd type="none" w="med" len="med"/>
                    </a:lnL>
                  </a:tcPr>
                </a:tc>
                <a:tc>
                  <a:txBody>
                    <a:bodyPr/>
                    <a:lstStyle/>
                    <a:p>
                      <a:pPr algn="ctr" fontAlgn="b"/>
                      <a:r>
                        <a:rPr lang="en-US" sz="1000" u="none" strike="noStrike">
                          <a:effectLst/>
                        </a:rPr>
                        <a:t>33</a:t>
                      </a:r>
                      <a:endParaRPr lang="en-US" sz="1000" b="0" i="0" u="none" strike="noStrike">
                        <a:solidFill>
                          <a:srgbClr val="000000"/>
                        </a:solidFill>
                        <a:effectLst/>
                        <a:latin typeface="Calibri"/>
                      </a:endParaRPr>
                    </a:p>
                  </a:txBody>
                  <a:tcPr marL="8659" marR="8659" marT="8404" marB="0" anchor="ctr"/>
                </a:tc>
                <a:tc>
                  <a:txBody>
                    <a:bodyPr/>
                    <a:lstStyle/>
                    <a:p>
                      <a:pPr algn="ctr" fontAlgn="b"/>
                      <a:r>
                        <a:rPr lang="en-US" sz="1000" u="none" strike="noStrike" dirty="0">
                          <a:effectLst/>
                        </a:rPr>
                        <a:t>28</a:t>
                      </a:r>
                      <a:endParaRPr lang="en-US" sz="1000" b="0" i="0" u="none" strike="noStrike" dirty="0">
                        <a:solidFill>
                          <a:srgbClr val="000000"/>
                        </a:solidFill>
                        <a:effectLst/>
                        <a:latin typeface="Calibri"/>
                      </a:endParaRPr>
                    </a:p>
                  </a:txBody>
                  <a:tcPr marL="8659" marR="8659" marT="8404" marB="0" anchor="ctr">
                    <a:lnR w="12700" cap="flat" cmpd="sng" algn="ctr">
                      <a:solidFill>
                        <a:schemeClr val="tx1"/>
                      </a:solidFill>
                      <a:prstDash val="solid"/>
                      <a:round/>
                      <a:headEnd type="none" w="med" len="med"/>
                      <a:tailEnd type="none" w="med" len="med"/>
                    </a:lnR>
                  </a:tcPr>
                </a:tc>
              </a:tr>
              <a:tr h="193301">
                <a:tc>
                  <a:txBody>
                    <a:bodyPr/>
                    <a:lstStyle/>
                    <a:p>
                      <a:pPr algn="l" fontAlgn="b"/>
                      <a:r>
                        <a:rPr lang="en-US" sz="1000" u="none" strike="noStrike">
                          <a:effectLst/>
                        </a:rPr>
                        <a:t>Maintenance and Repair Workers, General</a:t>
                      </a:r>
                      <a:endParaRPr lang="en-US" sz="1000" b="0" i="0" u="none" strike="noStrike">
                        <a:solidFill>
                          <a:srgbClr val="000000"/>
                        </a:solidFill>
                        <a:effectLst/>
                        <a:latin typeface="Calibri"/>
                      </a:endParaRPr>
                    </a:p>
                  </a:txBody>
                  <a:tcPr marL="8659" marR="8659" marT="8404" marB="0" anchor="ctr">
                    <a:lnL w="12700" cap="flat" cmpd="sng" algn="ctr">
                      <a:solidFill>
                        <a:schemeClr val="tx1"/>
                      </a:solidFill>
                      <a:prstDash val="solid"/>
                      <a:round/>
                      <a:headEnd type="none" w="med" len="med"/>
                      <a:tailEnd type="none" w="med" len="med"/>
                    </a:lnL>
                  </a:tcPr>
                </a:tc>
                <a:tc>
                  <a:txBody>
                    <a:bodyPr/>
                    <a:lstStyle/>
                    <a:p>
                      <a:pPr algn="ctr" fontAlgn="b"/>
                      <a:r>
                        <a:rPr lang="en-US" sz="1000" u="none" strike="noStrike">
                          <a:effectLst/>
                        </a:rPr>
                        <a:t>32</a:t>
                      </a:r>
                      <a:endParaRPr lang="en-US" sz="1000" b="0" i="0" u="none" strike="noStrike">
                        <a:solidFill>
                          <a:srgbClr val="000000"/>
                        </a:solidFill>
                        <a:effectLst/>
                        <a:latin typeface="Calibri"/>
                      </a:endParaRPr>
                    </a:p>
                  </a:txBody>
                  <a:tcPr marL="8659" marR="8659" marT="8404" marB="0" anchor="ctr"/>
                </a:tc>
                <a:tc>
                  <a:txBody>
                    <a:bodyPr/>
                    <a:lstStyle/>
                    <a:p>
                      <a:pPr algn="ctr" fontAlgn="b"/>
                      <a:r>
                        <a:rPr lang="en-US" sz="1000" u="none" strike="noStrike" dirty="0">
                          <a:effectLst/>
                        </a:rPr>
                        <a:t>46</a:t>
                      </a:r>
                      <a:endParaRPr lang="en-US" sz="1000" b="0" i="0" u="none" strike="noStrike" dirty="0">
                        <a:solidFill>
                          <a:srgbClr val="000000"/>
                        </a:solidFill>
                        <a:effectLst/>
                        <a:latin typeface="Calibri"/>
                      </a:endParaRPr>
                    </a:p>
                  </a:txBody>
                  <a:tcPr marL="8659" marR="8659" marT="8404" marB="0" anchor="ctr">
                    <a:lnR w="12700" cap="flat" cmpd="sng" algn="ctr">
                      <a:solidFill>
                        <a:schemeClr val="tx1"/>
                      </a:solidFill>
                      <a:prstDash val="solid"/>
                      <a:round/>
                      <a:headEnd type="none" w="med" len="med"/>
                      <a:tailEnd type="none" w="med" len="med"/>
                    </a:lnR>
                  </a:tcPr>
                </a:tc>
              </a:tr>
              <a:tr h="317687">
                <a:tc>
                  <a:txBody>
                    <a:bodyPr/>
                    <a:lstStyle/>
                    <a:p>
                      <a:pPr algn="l" fontAlgn="b"/>
                      <a:r>
                        <a:rPr lang="en-US" sz="1000" u="none" strike="noStrike">
                          <a:effectLst/>
                        </a:rPr>
                        <a:t>First-Line Supervisors of Office and Administrative Support Workers</a:t>
                      </a:r>
                      <a:endParaRPr lang="en-US" sz="1000" b="0" i="0" u="none" strike="noStrike">
                        <a:solidFill>
                          <a:srgbClr val="000000"/>
                        </a:solidFill>
                        <a:effectLst/>
                        <a:latin typeface="Calibri"/>
                      </a:endParaRPr>
                    </a:p>
                  </a:txBody>
                  <a:tcPr marL="8659" marR="8659" marT="8404" marB="0" anchor="ctr">
                    <a:lnL w="12700" cap="flat" cmpd="sng" algn="ctr">
                      <a:solidFill>
                        <a:schemeClr val="tx1"/>
                      </a:solidFill>
                      <a:prstDash val="solid"/>
                      <a:round/>
                      <a:headEnd type="none" w="med" len="med"/>
                      <a:tailEnd type="none" w="med" len="med"/>
                    </a:lnL>
                  </a:tcPr>
                </a:tc>
                <a:tc>
                  <a:txBody>
                    <a:bodyPr/>
                    <a:lstStyle/>
                    <a:p>
                      <a:pPr algn="ctr" fontAlgn="b"/>
                      <a:r>
                        <a:rPr lang="en-US" sz="1000" u="none" strike="noStrike">
                          <a:effectLst/>
                        </a:rPr>
                        <a:t>32</a:t>
                      </a:r>
                      <a:endParaRPr lang="en-US" sz="1000" b="0" i="0" u="none" strike="noStrike">
                        <a:solidFill>
                          <a:srgbClr val="000000"/>
                        </a:solidFill>
                        <a:effectLst/>
                        <a:latin typeface="Calibri"/>
                      </a:endParaRPr>
                    </a:p>
                  </a:txBody>
                  <a:tcPr marL="8659" marR="8659" marT="8404" marB="0" anchor="ctr"/>
                </a:tc>
                <a:tc>
                  <a:txBody>
                    <a:bodyPr/>
                    <a:lstStyle/>
                    <a:p>
                      <a:pPr algn="ctr" fontAlgn="b"/>
                      <a:r>
                        <a:rPr lang="en-US" sz="1000" u="none" strike="noStrike" dirty="0">
                          <a:effectLst/>
                        </a:rPr>
                        <a:t>29</a:t>
                      </a:r>
                      <a:endParaRPr lang="en-US" sz="1000" b="0" i="0" u="none" strike="noStrike" dirty="0">
                        <a:solidFill>
                          <a:srgbClr val="000000"/>
                        </a:solidFill>
                        <a:effectLst/>
                        <a:latin typeface="Calibri"/>
                      </a:endParaRPr>
                    </a:p>
                  </a:txBody>
                  <a:tcPr marL="8659" marR="8659" marT="8404" marB="0" anchor="ctr">
                    <a:lnR w="12700" cap="flat" cmpd="sng" algn="ctr">
                      <a:solidFill>
                        <a:schemeClr val="tx1"/>
                      </a:solidFill>
                      <a:prstDash val="solid"/>
                      <a:round/>
                      <a:headEnd type="none" w="med" len="med"/>
                      <a:tailEnd type="none" w="med" len="med"/>
                    </a:lnR>
                  </a:tcPr>
                </a:tc>
              </a:tr>
              <a:tr h="193301">
                <a:tc>
                  <a:txBody>
                    <a:bodyPr/>
                    <a:lstStyle/>
                    <a:p>
                      <a:pPr algn="l" fontAlgn="b"/>
                      <a:r>
                        <a:rPr lang="en-US" sz="1000" u="none" strike="noStrike">
                          <a:effectLst/>
                        </a:rPr>
                        <a:t>Security Guards</a:t>
                      </a:r>
                      <a:endParaRPr lang="en-US" sz="1000" b="0" i="0" u="none" strike="noStrike">
                        <a:solidFill>
                          <a:srgbClr val="000000"/>
                        </a:solidFill>
                        <a:effectLst/>
                        <a:latin typeface="Calibri"/>
                      </a:endParaRPr>
                    </a:p>
                  </a:txBody>
                  <a:tcPr marL="8659" marR="8659" marT="8404" marB="0" anchor="ctr">
                    <a:lnL w="12700" cap="flat" cmpd="sng" algn="ctr">
                      <a:solidFill>
                        <a:schemeClr val="tx1"/>
                      </a:solidFill>
                      <a:prstDash val="solid"/>
                      <a:round/>
                      <a:headEnd type="none" w="med" len="med"/>
                      <a:tailEnd type="none" w="med" len="med"/>
                    </a:lnL>
                  </a:tcPr>
                </a:tc>
                <a:tc>
                  <a:txBody>
                    <a:bodyPr/>
                    <a:lstStyle/>
                    <a:p>
                      <a:pPr algn="ctr" fontAlgn="b"/>
                      <a:r>
                        <a:rPr lang="en-US" sz="1000" u="none" strike="noStrike">
                          <a:effectLst/>
                        </a:rPr>
                        <a:t>30</a:t>
                      </a:r>
                      <a:endParaRPr lang="en-US" sz="1000" b="0" i="0" u="none" strike="noStrike">
                        <a:solidFill>
                          <a:srgbClr val="000000"/>
                        </a:solidFill>
                        <a:effectLst/>
                        <a:latin typeface="Calibri"/>
                      </a:endParaRPr>
                    </a:p>
                  </a:txBody>
                  <a:tcPr marL="8659" marR="8659" marT="8404" marB="0" anchor="ctr"/>
                </a:tc>
                <a:tc>
                  <a:txBody>
                    <a:bodyPr/>
                    <a:lstStyle/>
                    <a:p>
                      <a:pPr algn="ctr" fontAlgn="b"/>
                      <a:r>
                        <a:rPr lang="en-US" sz="1000" u="none" strike="noStrike" dirty="0">
                          <a:effectLst/>
                        </a:rPr>
                        <a:t>26</a:t>
                      </a:r>
                      <a:endParaRPr lang="en-US" sz="1000" b="0" i="0" u="none" strike="noStrike" dirty="0">
                        <a:solidFill>
                          <a:srgbClr val="000000"/>
                        </a:solidFill>
                        <a:effectLst/>
                        <a:latin typeface="Calibri"/>
                      </a:endParaRPr>
                    </a:p>
                  </a:txBody>
                  <a:tcPr marL="8659" marR="8659" marT="8404" marB="0" anchor="ctr">
                    <a:lnR w="12700" cap="flat" cmpd="sng" algn="ctr">
                      <a:solidFill>
                        <a:schemeClr val="tx1"/>
                      </a:solidFill>
                      <a:prstDash val="solid"/>
                      <a:round/>
                      <a:headEnd type="none" w="med" len="med"/>
                      <a:tailEnd type="none" w="med" len="med"/>
                    </a:lnR>
                  </a:tcPr>
                </a:tc>
              </a:tr>
              <a:tr h="193301">
                <a:tc>
                  <a:txBody>
                    <a:bodyPr/>
                    <a:lstStyle/>
                    <a:p>
                      <a:pPr algn="l" fontAlgn="b"/>
                      <a:r>
                        <a:rPr lang="en-US" sz="1000" u="none" strike="noStrike">
                          <a:effectLst/>
                        </a:rPr>
                        <a:t>Cashiers</a:t>
                      </a:r>
                      <a:endParaRPr lang="en-US" sz="1000" b="0" i="0" u="none" strike="noStrike">
                        <a:solidFill>
                          <a:srgbClr val="000000"/>
                        </a:solidFill>
                        <a:effectLst/>
                        <a:latin typeface="Calibri"/>
                      </a:endParaRPr>
                    </a:p>
                  </a:txBody>
                  <a:tcPr marL="8659" marR="8659" marT="8404" marB="0" anchor="ctr">
                    <a:lnL w="12700" cap="flat" cmpd="sng" algn="ctr">
                      <a:solidFill>
                        <a:schemeClr val="tx1"/>
                      </a:solidFill>
                      <a:prstDash val="solid"/>
                      <a:round/>
                      <a:headEnd type="none" w="med" len="med"/>
                      <a:tailEnd type="none" w="med" len="med"/>
                    </a:lnL>
                  </a:tcPr>
                </a:tc>
                <a:tc>
                  <a:txBody>
                    <a:bodyPr/>
                    <a:lstStyle/>
                    <a:p>
                      <a:pPr algn="ctr" fontAlgn="b"/>
                      <a:r>
                        <a:rPr lang="en-US" sz="1000" u="none" strike="noStrike">
                          <a:effectLst/>
                        </a:rPr>
                        <a:t>30</a:t>
                      </a:r>
                      <a:endParaRPr lang="en-US" sz="1000" b="0" i="0" u="none" strike="noStrike">
                        <a:solidFill>
                          <a:srgbClr val="000000"/>
                        </a:solidFill>
                        <a:effectLst/>
                        <a:latin typeface="Calibri"/>
                      </a:endParaRPr>
                    </a:p>
                  </a:txBody>
                  <a:tcPr marL="8659" marR="8659" marT="8404" marB="0" anchor="ctr"/>
                </a:tc>
                <a:tc>
                  <a:txBody>
                    <a:bodyPr/>
                    <a:lstStyle/>
                    <a:p>
                      <a:pPr algn="ctr" fontAlgn="b"/>
                      <a:r>
                        <a:rPr lang="en-US" sz="1000" u="none" strike="noStrike" dirty="0">
                          <a:effectLst/>
                        </a:rPr>
                        <a:t>38</a:t>
                      </a:r>
                      <a:endParaRPr lang="en-US" sz="1000" b="0" i="0" u="none" strike="noStrike" dirty="0">
                        <a:solidFill>
                          <a:srgbClr val="000000"/>
                        </a:solidFill>
                        <a:effectLst/>
                        <a:latin typeface="Calibri"/>
                      </a:endParaRPr>
                    </a:p>
                  </a:txBody>
                  <a:tcPr marL="8659" marR="8659" marT="8404" marB="0" anchor="ctr">
                    <a:lnR w="12700" cap="flat" cmpd="sng" algn="ctr">
                      <a:solidFill>
                        <a:schemeClr val="tx1"/>
                      </a:solidFill>
                      <a:prstDash val="solid"/>
                      <a:round/>
                      <a:headEnd type="none" w="med" len="med"/>
                      <a:tailEnd type="none" w="med" len="med"/>
                    </a:lnR>
                  </a:tcPr>
                </a:tc>
              </a:tr>
              <a:tr h="193301">
                <a:tc>
                  <a:txBody>
                    <a:bodyPr/>
                    <a:lstStyle/>
                    <a:p>
                      <a:pPr algn="l" fontAlgn="b"/>
                      <a:r>
                        <a:rPr lang="en-US" sz="1000" u="none" strike="noStrike">
                          <a:effectLst/>
                        </a:rPr>
                        <a:t>Sales Agents, Financial Services</a:t>
                      </a:r>
                      <a:endParaRPr lang="en-US" sz="1000" b="0" i="0" u="none" strike="noStrike">
                        <a:solidFill>
                          <a:srgbClr val="000000"/>
                        </a:solidFill>
                        <a:effectLst/>
                        <a:latin typeface="Calibri"/>
                      </a:endParaRPr>
                    </a:p>
                  </a:txBody>
                  <a:tcPr marL="8659" marR="8659" marT="8404" marB="0" anchor="ctr">
                    <a:lnL w="12700" cap="flat" cmpd="sng" algn="ctr">
                      <a:solidFill>
                        <a:schemeClr val="tx1"/>
                      </a:solidFill>
                      <a:prstDash val="solid"/>
                      <a:round/>
                      <a:headEnd type="none" w="med" len="med"/>
                      <a:tailEnd type="none" w="med" len="med"/>
                    </a:lnL>
                  </a:tcPr>
                </a:tc>
                <a:tc>
                  <a:txBody>
                    <a:bodyPr/>
                    <a:lstStyle/>
                    <a:p>
                      <a:pPr algn="ctr" fontAlgn="b"/>
                      <a:r>
                        <a:rPr lang="en-US" sz="1000" u="none" strike="noStrike">
                          <a:effectLst/>
                        </a:rPr>
                        <a:t>30</a:t>
                      </a:r>
                      <a:endParaRPr lang="en-US" sz="1000" b="0" i="0" u="none" strike="noStrike">
                        <a:solidFill>
                          <a:srgbClr val="000000"/>
                        </a:solidFill>
                        <a:effectLst/>
                        <a:latin typeface="Calibri"/>
                      </a:endParaRPr>
                    </a:p>
                  </a:txBody>
                  <a:tcPr marL="8659" marR="8659" marT="8404" marB="0" anchor="ctr"/>
                </a:tc>
                <a:tc>
                  <a:txBody>
                    <a:bodyPr/>
                    <a:lstStyle/>
                    <a:p>
                      <a:pPr algn="ctr" fontAlgn="b"/>
                      <a:r>
                        <a:rPr lang="en-US" sz="1000" u="none" strike="noStrike" dirty="0">
                          <a:effectLst/>
                        </a:rPr>
                        <a:t>42</a:t>
                      </a:r>
                      <a:endParaRPr lang="en-US" sz="1000" b="0" i="0" u="none" strike="noStrike" dirty="0">
                        <a:solidFill>
                          <a:srgbClr val="000000"/>
                        </a:solidFill>
                        <a:effectLst/>
                        <a:latin typeface="Calibri"/>
                      </a:endParaRPr>
                    </a:p>
                  </a:txBody>
                  <a:tcPr marL="8659" marR="8659" marT="8404" marB="0" anchor="ctr">
                    <a:lnR w="12700" cap="flat" cmpd="sng" algn="ctr">
                      <a:solidFill>
                        <a:schemeClr val="tx1"/>
                      </a:solidFill>
                      <a:prstDash val="solid"/>
                      <a:round/>
                      <a:headEnd type="none" w="med" len="med"/>
                      <a:tailEnd type="none" w="med" len="med"/>
                    </a:lnR>
                  </a:tcPr>
                </a:tc>
              </a:tr>
              <a:tr h="193301">
                <a:tc>
                  <a:txBody>
                    <a:bodyPr/>
                    <a:lstStyle/>
                    <a:p>
                      <a:pPr algn="l" fontAlgn="b"/>
                      <a:r>
                        <a:rPr lang="en-US" sz="1000" u="none" strike="noStrike">
                          <a:effectLst/>
                        </a:rPr>
                        <a:t>Lawyers</a:t>
                      </a:r>
                      <a:endParaRPr lang="en-US" sz="1000" b="0" i="0" u="none" strike="noStrike">
                        <a:solidFill>
                          <a:srgbClr val="000000"/>
                        </a:solidFill>
                        <a:effectLst/>
                        <a:latin typeface="Calibri"/>
                      </a:endParaRPr>
                    </a:p>
                  </a:txBody>
                  <a:tcPr marL="8659" marR="8659" marT="8404" marB="0" anchor="ctr">
                    <a:lnL w="12700" cap="flat" cmpd="sng" algn="ctr">
                      <a:solidFill>
                        <a:schemeClr val="tx1"/>
                      </a:solidFill>
                      <a:prstDash val="solid"/>
                      <a:round/>
                      <a:headEnd type="none" w="med" len="med"/>
                      <a:tailEnd type="none" w="med" len="med"/>
                    </a:lnL>
                  </a:tcPr>
                </a:tc>
                <a:tc>
                  <a:txBody>
                    <a:bodyPr/>
                    <a:lstStyle/>
                    <a:p>
                      <a:pPr algn="ctr" fontAlgn="b"/>
                      <a:r>
                        <a:rPr lang="en-US" sz="1000" u="none" strike="noStrike">
                          <a:effectLst/>
                        </a:rPr>
                        <a:t>30</a:t>
                      </a:r>
                      <a:endParaRPr lang="en-US" sz="1000" b="0" i="0" u="none" strike="noStrike">
                        <a:solidFill>
                          <a:srgbClr val="000000"/>
                        </a:solidFill>
                        <a:effectLst/>
                        <a:latin typeface="Calibri"/>
                      </a:endParaRPr>
                    </a:p>
                  </a:txBody>
                  <a:tcPr marL="8659" marR="8659" marT="8404" marB="0" anchor="ctr"/>
                </a:tc>
                <a:tc>
                  <a:txBody>
                    <a:bodyPr/>
                    <a:lstStyle/>
                    <a:p>
                      <a:pPr algn="ctr" fontAlgn="b"/>
                      <a:r>
                        <a:rPr lang="en-US" sz="1000" u="none" strike="noStrike" dirty="0">
                          <a:effectLst/>
                        </a:rPr>
                        <a:t>2</a:t>
                      </a:r>
                      <a:endParaRPr lang="en-US" sz="1000" b="0" i="0" u="none" strike="noStrike" dirty="0">
                        <a:solidFill>
                          <a:srgbClr val="000000"/>
                        </a:solidFill>
                        <a:effectLst/>
                        <a:latin typeface="Calibri"/>
                      </a:endParaRPr>
                    </a:p>
                  </a:txBody>
                  <a:tcPr marL="8659" marR="8659" marT="8404" marB="0" anchor="ctr">
                    <a:lnR w="12700" cap="flat" cmpd="sng" algn="ctr">
                      <a:solidFill>
                        <a:schemeClr val="tx1"/>
                      </a:solidFill>
                      <a:prstDash val="solid"/>
                      <a:round/>
                      <a:headEnd type="none" w="med" len="med"/>
                      <a:tailEnd type="none" w="med" len="med"/>
                    </a:lnR>
                  </a:tcPr>
                </a:tc>
              </a:tr>
              <a:tr h="317687">
                <a:tc>
                  <a:txBody>
                    <a:bodyPr/>
                    <a:lstStyle/>
                    <a:p>
                      <a:pPr algn="l" fontAlgn="b"/>
                      <a:r>
                        <a:rPr lang="en-US" sz="1000" u="none" strike="noStrike">
                          <a:effectLst/>
                        </a:rPr>
                        <a:t>Combined Food Preparation and Serving Workers, Including Fast Food</a:t>
                      </a:r>
                      <a:endParaRPr lang="en-US" sz="1000" b="0" i="0" u="none" strike="noStrike">
                        <a:solidFill>
                          <a:srgbClr val="000000"/>
                        </a:solidFill>
                        <a:effectLst/>
                        <a:latin typeface="Calibri"/>
                      </a:endParaRPr>
                    </a:p>
                  </a:txBody>
                  <a:tcPr marL="8659" marR="8659" marT="8404"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rPr>
                        <a:t>30</a:t>
                      </a:r>
                      <a:endParaRPr lang="en-US" sz="1000" b="0" i="0" u="none" strike="noStrike">
                        <a:solidFill>
                          <a:srgbClr val="000000"/>
                        </a:solidFill>
                        <a:effectLst/>
                        <a:latin typeface="Calibri"/>
                      </a:endParaRPr>
                    </a:p>
                  </a:txBody>
                  <a:tcPr marL="8659" marR="8659" marT="8404" marB="0" anchor="ctr">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rPr>
                        <a:t>27</a:t>
                      </a:r>
                      <a:endParaRPr lang="en-US" sz="1000" b="0" i="0" u="none" strike="noStrike" dirty="0">
                        <a:solidFill>
                          <a:srgbClr val="000000"/>
                        </a:solidFill>
                        <a:effectLst/>
                        <a:latin typeface="Calibri"/>
                      </a:endParaRPr>
                    </a:p>
                  </a:txBody>
                  <a:tcPr marL="8659" marR="8659" marT="8404"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22" name="TextBox 21"/>
          <p:cNvSpPr txBox="1"/>
          <p:nvPr/>
        </p:nvSpPr>
        <p:spPr>
          <a:xfrm>
            <a:off x="1190521" y="700173"/>
            <a:ext cx="1717426" cy="482969"/>
          </a:xfrm>
          <a:prstGeom prst="rect">
            <a:avLst/>
          </a:prstGeom>
          <a:noFill/>
        </p:spPr>
        <p:txBody>
          <a:bodyPr wrap="none" lIns="82058" tIns="41029" rIns="82058" bIns="41029" rtlCol="0">
            <a:spAutoFit/>
          </a:bodyPr>
          <a:lstStyle/>
          <a:p>
            <a:pPr algn="ctr"/>
            <a:r>
              <a:rPr lang="en-US" sz="1300" b="1" i="1" dirty="0">
                <a:latin typeface="Adobe Devanagari" pitchFamily="18" charset="0"/>
                <a:ea typeface="Adobe Fan Heiti Std B" pitchFamily="34" charset="-128"/>
                <a:cs typeface="Adobe Devanagari" pitchFamily="18" charset="0"/>
              </a:rPr>
              <a:t>Top 20 Occupations with</a:t>
            </a:r>
          </a:p>
          <a:p>
            <a:pPr algn="ctr"/>
            <a:r>
              <a:rPr lang="en-US" sz="1300" b="1" i="1" dirty="0">
                <a:latin typeface="Adobe Devanagari" pitchFamily="18" charset="0"/>
                <a:ea typeface="Adobe Fan Heiti Std B" pitchFamily="34" charset="-128"/>
                <a:cs typeface="Adobe Devanagari" pitchFamily="18" charset="0"/>
              </a:rPr>
              <a:t>Most Job Ads Posted</a:t>
            </a:r>
          </a:p>
        </p:txBody>
      </p:sp>
      <p:sp>
        <p:nvSpPr>
          <p:cNvPr id="23" name="TextBox 22"/>
          <p:cNvSpPr txBox="1"/>
          <p:nvPr/>
        </p:nvSpPr>
        <p:spPr>
          <a:xfrm>
            <a:off x="5737990" y="3169041"/>
            <a:ext cx="1727045" cy="482969"/>
          </a:xfrm>
          <a:prstGeom prst="rect">
            <a:avLst/>
          </a:prstGeom>
          <a:noFill/>
        </p:spPr>
        <p:txBody>
          <a:bodyPr wrap="none" lIns="82058" tIns="41029" rIns="82058" bIns="41029" rtlCol="0">
            <a:spAutoFit/>
          </a:bodyPr>
          <a:lstStyle/>
          <a:p>
            <a:pPr algn="ctr"/>
            <a:r>
              <a:rPr lang="en-US" sz="1300" b="1" i="1" dirty="0">
                <a:latin typeface="Adobe Devanagari" pitchFamily="18" charset="0"/>
                <a:ea typeface="Adobe Fan Heiti Std B" pitchFamily="34" charset="-128"/>
                <a:cs typeface="Adobe Devanagari" pitchFamily="18" charset="0"/>
              </a:rPr>
              <a:t>Help Wanted Online Ads</a:t>
            </a:r>
          </a:p>
          <a:p>
            <a:pPr algn="ctr"/>
            <a:r>
              <a:rPr lang="en-US" sz="1300" b="1" i="1" dirty="0">
                <a:latin typeface="Adobe Devanagari" pitchFamily="18" charset="0"/>
                <a:ea typeface="Adobe Fan Heiti Std B" pitchFamily="34" charset="-128"/>
                <a:cs typeface="Adobe Devanagari" pitchFamily="18" charset="0"/>
              </a:rPr>
              <a:t>Supply Demand Rate</a:t>
            </a:r>
          </a:p>
        </p:txBody>
      </p:sp>
      <p:sp>
        <p:nvSpPr>
          <p:cNvPr id="13" name="TextBox 12"/>
          <p:cNvSpPr txBox="1"/>
          <p:nvPr/>
        </p:nvSpPr>
        <p:spPr>
          <a:xfrm>
            <a:off x="4687925" y="1143000"/>
            <a:ext cx="3982151" cy="1710875"/>
          </a:xfrm>
          <a:prstGeom prst="rect">
            <a:avLst/>
          </a:prstGeom>
          <a:noFill/>
        </p:spPr>
        <p:txBody>
          <a:bodyPr wrap="none" lIns="82058" tIns="41029" rIns="82058" bIns="41029" rtlCol="0">
            <a:spAutoFit/>
          </a:bodyPr>
          <a:lstStyle/>
          <a:p>
            <a:pPr marL="256432" indent="-256432">
              <a:lnSpc>
                <a:spcPct val="150000"/>
              </a:lnSpc>
              <a:buFont typeface="Arial" pitchFamily="34" charset="0"/>
              <a:buChar char="•"/>
            </a:pPr>
            <a:r>
              <a:rPr lang="en-US" sz="1400" dirty="0">
                <a:latin typeface="Adobe Garamond Pro Bold" pitchFamily="18" charset="0"/>
              </a:rPr>
              <a:t>2,634 Total Job Ads</a:t>
            </a:r>
          </a:p>
          <a:p>
            <a:pPr marL="256432" indent="-256432">
              <a:lnSpc>
                <a:spcPct val="150000"/>
              </a:lnSpc>
              <a:buFont typeface="Arial" pitchFamily="34" charset="0"/>
              <a:buChar char="•"/>
            </a:pPr>
            <a:r>
              <a:rPr lang="en-US" sz="1400" dirty="0">
                <a:latin typeface="Adobe Garamond Pro Bold" pitchFamily="18" charset="0"/>
              </a:rPr>
              <a:t>Ads Down 13.8% from November</a:t>
            </a:r>
          </a:p>
          <a:p>
            <a:pPr marL="256432" indent="-256432">
              <a:lnSpc>
                <a:spcPct val="150000"/>
              </a:lnSpc>
              <a:buFont typeface="Arial" pitchFamily="34" charset="0"/>
              <a:buChar char="•"/>
            </a:pPr>
            <a:r>
              <a:rPr lang="en-US" sz="1400" dirty="0">
                <a:latin typeface="Adobe Garamond Pro Bold" pitchFamily="18" charset="0"/>
              </a:rPr>
              <a:t>Ratio of Unemployed to Job Ads 4.8:1</a:t>
            </a:r>
          </a:p>
          <a:p>
            <a:pPr marL="256432" indent="-256432">
              <a:lnSpc>
                <a:spcPct val="150000"/>
              </a:lnSpc>
              <a:buFont typeface="Arial" pitchFamily="34" charset="0"/>
              <a:buChar char="•"/>
            </a:pPr>
            <a:r>
              <a:rPr lang="en-US" sz="1400" dirty="0">
                <a:latin typeface="Adobe Garamond Pro Bold" pitchFamily="18" charset="0"/>
              </a:rPr>
              <a:t>919 Ads Less Than 30 Days Old</a:t>
            </a:r>
          </a:p>
          <a:p>
            <a:pPr marL="256432" indent="-256432">
              <a:lnSpc>
                <a:spcPct val="150000"/>
              </a:lnSpc>
              <a:buFont typeface="Arial" pitchFamily="34" charset="0"/>
              <a:buChar char="•"/>
            </a:pPr>
            <a:r>
              <a:rPr lang="en-US" sz="1400" dirty="0">
                <a:latin typeface="Adobe Garamond Pro Bold" pitchFamily="18" charset="0"/>
              </a:rPr>
              <a:t>235 Ads Posted by Staffing Firms or Recruiters</a:t>
            </a:r>
          </a:p>
        </p:txBody>
      </p:sp>
      <p:sp>
        <p:nvSpPr>
          <p:cNvPr id="12" name="TextBox 11"/>
          <p:cNvSpPr txBox="1"/>
          <p:nvPr/>
        </p:nvSpPr>
        <p:spPr>
          <a:xfrm>
            <a:off x="3445012" y="198474"/>
            <a:ext cx="2027254" cy="482969"/>
          </a:xfrm>
          <a:prstGeom prst="rect">
            <a:avLst/>
          </a:prstGeom>
          <a:ln>
            <a:solidFill>
              <a:schemeClr val="accent3">
                <a:lumMod val="75000"/>
              </a:schemeClr>
            </a:solidFill>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none" lIns="82058" tIns="41029" rIns="82058" bIns="41029" rtlCol="0">
            <a:spAutoFit/>
          </a:bodyPr>
          <a:lstStyle/>
          <a:p>
            <a:pPr algn="ctr"/>
            <a:r>
              <a:rPr lang="en-US" sz="1300" b="1" dirty="0">
                <a:solidFill>
                  <a:schemeClr val="tx1"/>
                </a:solidFill>
                <a:latin typeface="Adobe Caslon Pro Bold" pitchFamily="18" charset="0"/>
              </a:rPr>
              <a:t>Region 5 Monthly Job Ads</a:t>
            </a:r>
          </a:p>
          <a:p>
            <a:pPr algn="ctr"/>
            <a:r>
              <a:rPr lang="en-US" sz="1300" b="1" dirty="0">
                <a:solidFill>
                  <a:schemeClr val="tx1"/>
                </a:solidFill>
                <a:latin typeface="Adobe Caslon Pro Bold" pitchFamily="18" charset="0"/>
              </a:rPr>
              <a:t>December 2013</a:t>
            </a:r>
          </a:p>
        </p:txBody>
      </p:sp>
      <p:sp>
        <p:nvSpPr>
          <p:cNvPr id="15" name="TextBox 14"/>
          <p:cNvSpPr txBox="1"/>
          <p:nvPr/>
        </p:nvSpPr>
        <p:spPr>
          <a:xfrm>
            <a:off x="761999" y="6487047"/>
            <a:ext cx="7864214" cy="298724"/>
          </a:xfrm>
          <a:prstGeom prst="rect">
            <a:avLst/>
          </a:prstGeom>
          <a:noFill/>
        </p:spPr>
        <p:txBody>
          <a:bodyPr wrap="square" lIns="82058" tIns="41029" rIns="82058" bIns="41029" rtlCol="0">
            <a:spAutoFit/>
          </a:bodyPr>
          <a:lstStyle/>
          <a:p>
            <a:r>
              <a:rPr lang="en-US" sz="700" dirty="0">
                <a:latin typeface="Andalus" pitchFamily="18" charset="-78"/>
                <a:cs typeface="Andalus" pitchFamily="18" charset="-78"/>
              </a:rPr>
              <a:t>Source: Alabama Department of Labor, Labor Market Information Division; Help Wanted Online from The Conference Board and WANTED Technologies. HWOL data Current as of January 17, 2014</a:t>
            </a:r>
          </a:p>
          <a:p>
            <a:r>
              <a:rPr lang="en-US" sz="700" dirty="0">
                <a:latin typeface="Andalus" pitchFamily="18" charset="-78"/>
                <a:cs typeface="Andalus" pitchFamily="18" charset="-78"/>
              </a:rPr>
              <a:t>Referenced period for this release is the same as the Local Area Unemployment  Statistics (LAUS) and the Current Employment Statistics (CES).</a:t>
            </a:r>
          </a:p>
        </p:txBody>
      </p:sp>
      <p:graphicFrame>
        <p:nvGraphicFramePr>
          <p:cNvPr id="17" name="Chart 16"/>
          <p:cNvGraphicFramePr>
            <a:graphicFrameLocks noGrp="1"/>
          </p:cNvGraphicFramePr>
          <p:nvPr>
            <p:extLst>
              <p:ext uri="{D42A27DB-BD31-4B8C-83A1-F6EECF244321}">
                <p14:modId xmlns:p14="http://schemas.microsoft.com/office/powerpoint/2010/main" val="1652648326"/>
              </p:ext>
            </p:extLst>
          </p:nvPr>
        </p:nvGraphicFramePr>
        <p:xfrm>
          <a:off x="4225636" y="3563471"/>
          <a:ext cx="4779818" cy="25968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51592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642357748"/>
              </p:ext>
            </p:extLst>
          </p:nvPr>
        </p:nvGraphicFramePr>
        <p:xfrm>
          <a:off x="484909" y="897449"/>
          <a:ext cx="4534700" cy="2756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81230626"/>
              </p:ext>
            </p:extLst>
          </p:nvPr>
        </p:nvGraphicFramePr>
        <p:xfrm>
          <a:off x="5564902" y="4959009"/>
          <a:ext cx="3325091" cy="1490628"/>
        </p:xfrm>
        <a:graphic>
          <a:graphicData uri="http://schemas.openxmlformats.org/drawingml/2006/table">
            <a:tbl>
              <a:tblPr firstRow="1" bandRow="1">
                <a:tableStyleId>{69C7853C-536D-4A76-A0AE-DD22124D55A5}</a:tableStyleId>
              </a:tblPr>
              <a:tblGrid>
                <a:gridCol w="2609280"/>
                <a:gridCol w="715811"/>
              </a:tblGrid>
              <a:tr h="317687">
                <a:tc>
                  <a:txBody>
                    <a:bodyPr/>
                    <a:lstStyle/>
                    <a:p>
                      <a:pPr algn="ctr" fontAlgn="b"/>
                      <a:r>
                        <a:rPr lang="en-US" sz="1000" u="none" strike="noStrike" dirty="0" smtClean="0">
                          <a:effectLst/>
                        </a:rPr>
                        <a:t>Occupations</a:t>
                      </a:r>
                      <a:endParaRPr lang="en-US" sz="1000" b="1" i="0" u="none" strike="noStrike" dirty="0">
                        <a:solidFill>
                          <a:srgbClr val="FFFFFF"/>
                        </a:solidFill>
                        <a:effectLst/>
                        <a:latin typeface="Adobe Fan Heiti Std B" pitchFamily="34" charset="-128"/>
                        <a:ea typeface="Adobe Fan Heiti Std B" pitchFamily="34" charset="-128"/>
                      </a:endParaRPr>
                    </a:p>
                  </a:txBody>
                  <a:tcPr marL="8659" marR="8659" marT="8404" marB="0" anchor="ctr">
                    <a:solidFill>
                      <a:schemeClr val="accent3">
                        <a:lumMod val="75000"/>
                      </a:schemeClr>
                    </a:solidFill>
                  </a:tcPr>
                </a:tc>
                <a:tc>
                  <a:txBody>
                    <a:bodyPr/>
                    <a:lstStyle/>
                    <a:p>
                      <a:pPr algn="ctr" fontAlgn="b"/>
                      <a:r>
                        <a:rPr lang="en-US" sz="1000" u="none" strike="noStrike" dirty="0" smtClean="0">
                          <a:effectLst/>
                        </a:rPr>
                        <a:t>December 2013</a:t>
                      </a:r>
                      <a:endParaRPr lang="en-US" sz="1000" b="1" i="0" u="none" strike="noStrike" dirty="0">
                        <a:solidFill>
                          <a:srgbClr val="FFFFFF"/>
                        </a:solidFill>
                        <a:effectLst/>
                        <a:latin typeface="Adobe Fan Heiti Std B" pitchFamily="34" charset="-128"/>
                        <a:ea typeface="Adobe Fan Heiti Std B" pitchFamily="34" charset="-128"/>
                      </a:endParaRPr>
                    </a:p>
                  </a:txBody>
                  <a:tcPr marL="8659" marR="8659" marT="8404" marB="0" anchor="ctr">
                    <a:solidFill>
                      <a:schemeClr val="accent3">
                        <a:lumMod val="75000"/>
                      </a:schemeClr>
                    </a:solidFill>
                  </a:tcPr>
                </a:tc>
              </a:tr>
              <a:tr h="249842">
                <a:tc>
                  <a:txBody>
                    <a:bodyPr/>
                    <a:lstStyle/>
                    <a:p>
                      <a:pPr algn="l" fontAlgn="b"/>
                      <a:r>
                        <a:rPr lang="en-US" sz="1000" u="none" strike="noStrike" dirty="0">
                          <a:effectLst/>
                        </a:rPr>
                        <a:t>Heavy and Tractor-Trailer Truck Drivers</a:t>
                      </a:r>
                      <a:endParaRPr lang="en-US" sz="1000" b="0" i="0" u="none" strike="noStrike" dirty="0">
                        <a:solidFill>
                          <a:srgbClr val="000000"/>
                        </a:solidFill>
                        <a:effectLst/>
                        <a:latin typeface="Calibri"/>
                      </a:endParaRPr>
                    </a:p>
                  </a:txBody>
                  <a:tcPr marL="8659" marR="8659" marT="8404" marB="0" anchor="b"/>
                </a:tc>
                <a:tc>
                  <a:txBody>
                    <a:bodyPr/>
                    <a:lstStyle/>
                    <a:p>
                      <a:pPr algn="r" fontAlgn="b"/>
                      <a:r>
                        <a:rPr lang="en-US" sz="1000" u="none" strike="noStrike" dirty="0">
                          <a:effectLst/>
                        </a:rPr>
                        <a:t>75</a:t>
                      </a:r>
                      <a:endParaRPr lang="en-US" sz="1000" b="0" i="0" u="none" strike="noStrike" dirty="0">
                        <a:solidFill>
                          <a:srgbClr val="000000"/>
                        </a:solidFill>
                        <a:effectLst/>
                        <a:latin typeface="Calibri"/>
                      </a:endParaRPr>
                    </a:p>
                  </a:txBody>
                  <a:tcPr marL="8659" marR="8659" marT="8404" marB="0" anchor="b"/>
                </a:tc>
              </a:tr>
              <a:tr h="201804">
                <a:tc>
                  <a:txBody>
                    <a:bodyPr/>
                    <a:lstStyle/>
                    <a:p>
                      <a:pPr algn="l" fontAlgn="b"/>
                      <a:r>
                        <a:rPr lang="en-US" sz="1000" u="none" strike="noStrike">
                          <a:effectLst/>
                        </a:rPr>
                        <a:t>Personal Financial Advisors</a:t>
                      </a:r>
                      <a:endParaRPr lang="en-US" sz="1000" b="0" i="0" u="none" strike="noStrike">
                        <a:solidFill>
                          <a:srgbClr val="000000"/>
                        </a:solidFill>
                        <a:effectLst/>
                        <a:latin typeface="Calibri"/>
                      </a:endParaRPr>
                    </a:p>
                  </a:txBody>
                  <a:tcPr marL="8659" marR="8659" marT="8404" marB="0" anchor="b"/>
                </a:tc>
                <a:tc>
                  <a:txBody>
                    <a:bodyPr/>
                    <a:lstStyle/>
                    <a:p>
                      <a:pPr algn="r" fontAlgn="b"/>
                      <a:r>
                        <a:rPr lang="en-US" sz="1000" u="none" strike="noStrike" dirty="0">
                          <a:effectLst/>
                        </a:rPr>
                        <a:t>73</a:t>
                      </a:r>
                      <a:endParaRPr lang="en-US" sz="1000" b="0" i="0" u="none" strike="noStrike" dirty="0">
                        <a:solidFill>
                          <a:srgbClr val="000000"/>
                        </a:solidFill>
                        <a:effectLst/>
                        <a:latin typeface="Calibri"/>
                      </a:endParaRPr>
                    </a:p>
                  </a:txBody>
                  <a:tcPr marL="8659" marR="8659" marT="8404" marB="0" anchor="b"/>
                </a:tc>
              </a:tr>
              <a:tr h="317687">
                <a:tc>
                  <a:txBody>
                    <a:bodyPr/>
                    <a:lstStyle/>
                    <a:p>
                      <a:pPr algn="l" fontAlgn="b"/>
                      <a:r>
                        <a:rPr lang="en-US" sz="1000" u="none" strike="noStrike">
                          <a:effectLst/>
                        </a:rPr>
                        <a:t>First-Line Supervisors of Food Preparation and Serving Workers</a:t>
                      </a:r>
                      <a:endParaRPr lang="en-US" sz="1000" b="0" i="0" u="none" strike="noStrike">
                        <a:solidFill>
                          <a:srgbClr val="000000"/>
                        </a:solidFill>
                        <a:effectLst/>
                        <a:latin typeface="Calibri"/>
                      </a:endParaRPr>
                    </a:p>
                  </a:txBody>
                  <a:tcPr marL="8659" marR="8659" marT="8404" marB="0" anchor="b"/>
                </a:tc>
                <a:tc>
                  <a:txBody>
                    <a:bodyPr/>
                    <a:lstStyle/>
                    <a:p>
                      <a:pPr algn="r" fontAlgn="b"/>
                      <a:r>
                        <a:rPr lang="en-US" sz="1000" u="none" strike="noStrike" dirty="0">
                          <a:effectLst/>
                        </a:rPr>
                        <a:t>71</a:t>
                      </a:r>
                      <a:endParaRPr lang="en-US" sz="1000" b="0" i="0" u="none" strike="noStrike" dirty="0">
                        <a:solidFill>
                          <a:srgbClr val="000000"/>
                        </a:solidFill>
                        <a:effectLst/>
                        <a:latin typeface="Calibri"/>
                      </a:endParaRPr>
                    </a:p>
                  </a:txBody>
                  <a:tcPr marL="8659" marR="8659" marT="8404" marB="0" anchor="b"/>
                </a:tc>
              </a:tr>
              <a:tr h="201804">
                <a:tc>
                  <a:txBody>
                    <a:bodyPr/>
                    <a:lstStyle/>
                    <a:p>
                      <a:pPr algn="l" fontAlgn="b"/>
                      <a:r>
                        <a:rPr lang="en-US" sz="1000" u="none" strike="noStrike">
                          <a:effectLst/>
                        </a:rPr>
                        <a:t>Registered Nurses</a:t>
                      </a:r>
                      <a:endParaRPr lang="en-US" sz="1000" b="0" i="0" u="none" strike="noStrike">
                        <a:solidFill>
                          <a:srgbClr val="000000"/>
                        </a:solidFill>
                        <a:effectLst/>
                        <a:latin typeface="Calibri"/>
                      </a:endParaRPr>
                    </a:p>
                  </a:txBody>
                  <a:tcPr marL="8659" marR="8659" marT="8404" marB="0" anchor="b"/>
                </a:tc>
                <a:tc>
                  <a:txBody>
                    <a:bodyPr/>
                    <a:lstStyle/>
                    <a:p>
                      <a:pPr algn="r" fontAlgn="b"/>
                      <a:r>
                        <a:rPr lang="en-US" sz="1000" u="none" strike="noStrike" dirty="0">
                          <a:effectLst/>
                        </a:rPr>
                        <a:t>42</a:t>
                      </a:r>
                      <a:endParaRPr lang="en-US" sz="1000" b="0" i="0" u="none" strike="noStrike" dirty="0">
                        <a:solidFill>
                          <a:srgbClr val="000000"/>
                        </a:solidFill>
                        <a:effectLst/>
                        <a:latin typeface="Calibri"/>
                      </a:endParaRPr>
                    </a:p>
                  </a:txBody>
                  <a:tcPr marL="8659" marR="8659" marT="8404" marB="0" anchor="b"/>
                </a:tc>
              </a:tr>
              <a:tr h="201804">
                <a:tc>
                  <a:txBody>
                    <a:bodyPr/>
                    <a:lstStyle/>
                    <a:p>
                      <a:pPr algn="l" fontAlgn="b"/>
                      <a:r>
                        <a:rPr lang="en-US" sz="1000" u="none" strike="noStrike">
                          <a:effectLst/>
                        </a:rPr>
                        <a:t>Retail Salespersons</a:t>
                      </a:r>
                      <a:endParaRPr lang="en-US" sz="1000" b="0" i="0" u="none" strike="noStrike">
                        <a:solidFill>
                          <a:srgbClr val="000000"/>
                        </a:solidFill>
                        <a:effectLst/>
                        <a:latin typeface="Calibri"/>
                      </a:endParaRPr>
                    </a:p>
                  </a:txBody>
                  <a:tcPr marL="8659" marR="8659" marT="8404" marB="0" anchor="b"/>
                </a:tc>
                <a:tc>
                  <a:txBody>
                    <a:bodyPr/>
                    <a:lstStyle/>
                    <a:p>
                      <a:pPr algn="r" fontAlgn="b"/>
                      <a:r>
                        <a:rPr lang="en-US" sz="1000" u="none" strike="noStrike" dirty="0">
                          <a:effectLst/>
                        </a:rPr>
                        <a:t>38</a:t>
                      </a:r>
                      <a:endParaRPr lang="en-US" sz="1000" b="0" i="0" u="none" strike="noStrike" dirty="0">
                        <a:solidFill>
                          <a:srgbClr val="000000"/>
                        </a:solidFill>
                        <a:effectLst/>
                        <a:latin typeface="Calibri"/>
                      </a:endParaRPr>
                    </a:p>
                  </a:txBody>
                  <a:tcPr marL="8659" marR="8659" marT="8404" marB="0" anchor="b"/>
                </a:tc>
              </a:tr>
            </a:tbl>
          </a:graphicData>
        </a:graphic>
      </p:graphicFrame>
      <p:sp>
        <p:nvSpPr>
          <p:cNvPr id="17" name="TextBox 16"/>
          <p:cNvSpPr txBox="1"/>
          <p:nvPr/>
        </p:nvSpPr>
        <p:spPr>
          <a:xfrm>
            <a:off x="5195455" y="528609"/>
            <a:ext cx="4225635" cy="282914"/>
          </a:xfrm>
          <a:prstGeom prst="rect">
            <a:avLst/>
          </a:prstGeom>
          <a:noFill/>
        </p:spPr>
        <p:txBody>
          <a:bodyPr wrap="square" lIns="82058" tIns="41029" rIns="82058" bIns="41029" rtlCol="0">
            <a:spAutoFit/>
          </a:bodyPr>
          <a:lstStyle/>
          <a:p>
            <a:pPr algn="ctr"/>
            <a:r>
              <a:rPr lang="en-US" sz="1300" b="1" i="1" dirty="0">
                <a:latin typeface="Adobe Devanagari" pitchFamily="18" charset="0"/>
                <a:ea typeface="Adobe Fan Heiti Std B" pitchFamily="34" charset="-128"/>
                <a:cs typeface="Adobe Devanagari" pitchFamily="18" charset="0"/>
              </a:rPr>
              <a:t>Top 20 Employers With Most Job Ads Posted</a:t>
            </a:r>
          </a:p>
        </p:txBody>
      </p:sp>
      <p:sp>
        <p:nvSpPr>
          <p:cNvPr id="18" name="TextBox 17"/>
          <p:cNvSpPr txBox="1"/>
          <p:nvPr/>
        </p:nvSpPr>
        <p:spPr>
          <a:xfrm>
            <a:off x="5680364" y="4551132"/>
            <a:ext cx="3117273" cy="482969"/>
          </a:xfrm>
          <a:prstGeom prst="rect">
            <a:avLst/>
          </a:prstGeom>
          <a:noFill/>
        </p:spPr>
        <p:txBody>
          <a:bodyPr wrap="square" lIns="82058" tIns="41029" rIns="82058" bIns="41029" rtlCol="0">
            <a:spAutoFit/>
          </a:bodyPr>
          <a:lstStyle/>
          <a:p>
            <a:pPr algn="ctr"/>
            <a:r>
              <a:rPr lang="en-US" sz="1300" b="1" i="1" dirty="0">
                <a:latin typeface="Adobe Devanagari" pitchFamily="18" charset="0"/>
                <a:ea typeface="Adobe Fan Heiti Std B" pitchFamily="34" charset="-128"/>
                <a:cs typeface="Adobe Devanagari" pitchFamily="18" charset="0"/>
              </a:rPr>
              <a:t>Top 5 Occupations </a:t>
            </a:r>
          </a:p>
          <a:p>
            <a:pPr algn="ctr"/>
            <a:r>
              <a:rPr lang="en-US" sz="1300" b="1" i="1" dirty="0">
                <a:latin typeface="Adobe Devanagari" pitchFamily="18" charset="0"/>
                <a:ea typeface="Adobe Fan Heiti Std B" pitchFamily="34" charset="-128"/>
                <a:cs typeface="Adobe Devanagari" pitchFamily="18" charset="0"/>
              </a:rPr>
              <a:t>With Job Postings Over 90 Days Old</a:t>
            </a:r>
          </a:p>
        </p:txBody>
      </p:sp>
      <p:graphicFrame>
        <p:nvGraphicFramePr>
          <p:cNvPr id="2" name="Table 1"/>
          <p:cNvGraphicFramePr>
            <a:graphicFrameLocks noGrp="1"/>
          </p:cNvGraphicFramePr>
          <p:nvPr>
            <p:extLst>
              <p:ext uri="{D42A27DB-BD31-4B8C-83A1-F6EECF244321}">
                <p14:modId xmlns:p14="http://schemas.microsoft.com/office/powerpoint/2010/main" val="1448197762"/>
              </p:ext>
            </p:extLst>
          </p:nvPr>
        </p:nvGraphicFramePr>
        <p:xfrm>
          <a:off x="5472546" y="753809"/>
          <a:ext cx="3477623" cy="3931683"/>
        </p:xfrm>
        <a:graphic>
          <a:graphicData uri="http://schemas.openxmlformats.org/drawingml/2006/table">
            <a:tbl>
              <a:tblPr/>
              <a:tblGrid>
                <a:gridCol w="2216727"/>
                <a:gridCol w="623455"/>
                <a:gridCol w="637441"/>
              </a:tblGrid>
              <a:tr h="317687">
                <a:tc>
                  <a:txBody>
                    <a:bodyPr/>
                    <a:lstStyle/>
                    <a:p>
                      <a:pPr algn="ctr" fontAlgn="b"/>
                      <a:r>
                        <a:rPr lang="en-US" sz="1000" b="0" i="0" u="none" strike="noStrike" dirty="0" smtClean="0">
                          <a:solidFill>
                            <a:srgbClr val="FFFFFF"/>
                          </a:solidFill>
                          <a:effectLst/>
                          <a:latin typeface="+mj-lt"/>
                          <a:ea typeface="Adobe Fan Heiti Std B" pitchFamily="34" charset="-128"/>
                        </a:rPr>
                        <a:t>Employer</a:t>
                      </a:r>
                      <a:endParaRPr lang="en-US" sz="1000" b="0" i="0" u="none" strike="noStrike" dirty="0">
                        <a:solidFill>
                          <a:srgbClr val="FFFFFF"/>
                        </a:solidFill>
                        <a:effectLst/>
                        <a:latin typeface="+mj-lt"/>
                        <a:ea typeface="Adobe Fan Heiti Std B" pitchFamily="34" charset="-128"/>
                      </a:endParaRPr>
                    </a:p>
                  </a:txBody>
                  <a:tcPr marL="8659" marR="8659" marT="8404"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64A2"/>
                    </a:solidFill>
                  </a:tcPr>
                </a:tc>
                <a:tc>
                  <a:txBody>
                    <a:bodyPr/>
                    <a:lstStyle/>
                    <a:p>
                      <a:pPr algn="ctr" fontAlgn="b"/>
                      <a:r>
                        <a:rPr lang="en-US" sz="1000" b="0" i="0" u="none" strike="noStrike" dirty="0" smtClean="0">
                          <a:solidFill>
                            <a:srgbClr val="FFFFFF"/>
                          </a:solidFill>
                          <a:effectLst/>
                          <a:latin typeface="+mj-lt"/>
                          <a:ea typeface="Adobe Fan Heiti Std B" pitchFamily="34" charset="-128"/>
                        </a:rPr>
                        <a:t>December 2013</a:t>
                      </a:r>
                      <a:endParaRPr lang="en-US" sz="1000" b="0" i="0" u="none" strike="noStrike" dirty="0">
                        <a:solidFill>
                          <a:srgbClr val="FFFFFF"/>
                        </a:solidFill>
                        <a:effectLst/>
                        <a:latin typeface="+mj-lt"/>
                        <a:ea typeface="Adobe Fan Heiti Std B" pitchFamily="34" charset="-128"/>
                      </a:endParaRPr>
                    </a:p>
                  </a:txBody>
                  <a:tcPr marL="8659" marR="8659" marT="8404"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64A2"/>
                    </a:solidFill>
                  </a:tcPr>
                </a:tc>
                <a:tc>
                  <a:txBody>
                    <a:bodyPr/>
                    <a:lstStyle/>
                    <a:p>
                      <a:pPr algn="ctr" fontAlgn="b"/>
                      <a:r>
                        <a:rPr lang="en-US" sz="1000" b="0" i="0" u="none" strike="noStrike" dirty="0" smtClean="0">
                          <a:solidFill>
                            <a:srgbClr val="FFFFFF"/>
                          </a:solidFill>
                          <a:effectLst/>
                          <a:latin typeface="+mj-lt"/>
                          <a:ea typeface="Adobe Fan Heiti Std B" pitchFamily="34" charset="-128"/>
                        </a:rPr>
                        <a:t>December 2012</a:t>
                      </a:r>
                      <a:endParaRPr lang="en-US" sz="1000" b="0" i="0" u="none" strike="noStrike" dirty="0">
                        <a:solidFill>
                          <a:srgbClr val="FFFFFF"/>
                        </a:solidFill>
                        <a:effectLst/>
                        <a:latin typeface="+mj-lt"/>
                        <a:ea typeface="Adobe Fan Heiti Std B" pitchFamily="34" charset="-128"/>
                      </a:endParaRPr>
                    </a:p>
                  </a:txBody>
                  <a:tcPr marL="8659" marR="8659" marT="8404"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64A2"/>
                    </a:solidFill>
                  </a:tcPr>
                </a:tc>
              </a:tr>
              <a:tr h="165479">
                <a:tc>
                  <a:txBody>
                    <a:bodyPr/>
                    <a:lstStyle/>
                    <a:p>
                      <a:pPr algn="l" fontAlgn="b"/>
                      <a:r>
                        <a:rPr lang="en-US" sz="1000" b="0" i="0" u="none" strike="noStrike" dirty="0">
                          <a:solidFill>
                            <a:srgbClr val="000000"/>
                          </a:solidFill>
                          <a:effectLst/>
                          <a:latin typeface="+mj-lt"/>
                        </a:rPr>
                        <a:t>Edward Jones</a:t>
                      </a:r>
                    </a:p>
                  </a:txBody>
                  <a:tcPr marL="8659" marR="8659" marT="8404"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ctr" fontAlgn="b"/>
                      <a:r>
                        <a:rPr lang="en-US" sz="1000" b="0" i="0" u="none" strike="noStrike" dirty="0">
                          <a:solidFill>
                            <a:srgbClr val="000000"/>
                          </a:solidFill>
                          <a:effectLst/>
                          <a:latin typeface="+mj-lt"/>
                        </a:rPr>
                        <a:t>103</a:t>
                      </a:r>
                    </a:p>
                  </a:txBody>
                  <a:tcPr marL="8659" marR="8659" marT="8404" marB="0" anchor="ctr">
                    <a:lnL>
                      <a:noFill/>
                    </a:lnL>
                    <a:lnR>
                      <a:noFill/>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ctr" fontAlgn="b"/>
                      <a:r>
                        <a:rPr lang="en-US" sz="1000" b="0" i="0" u="none" strike="noStrike" dirty="0">
                          <a:solidFill>
                            <a:srgbClr val="000000"/>
                          </a:solidFill>
                          <a:effectLst/>
                          <a:latin typeface="+mj-lt"/>
                        </a:rPr>
                        <a:t>71</a:t>
                      </a:r>
                    </a:p>
                  </a:txBody>
                  <a:tcPr marL="8659" marR="8659" marT="8404"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r>
              <a:tr h="165479">
                <a:tc>
                  <a:txBody>
                    <a:bodyPr/>
                    <a:lstStyle/>
                    <a:p>
                      <a:pPr algn="l" fontAlgn="b"/>
                      <a:r>
                        <a:rPr lang="en-US" sz="1000" b="0" i="0" u="none" strike="noStrike" dirty="0">
                          <a:solidFill>
                            <a:srgbClr val="000000"/>
                          </a:solidFill>
                          <a:effectLst/>
                          <a:latin typeface="+mj-lt"/>
                        </a:rPr>
                        <a:t>Army National Guard</a:t>
                      </a:r>
                    </a:p>
                  </a:txBody>
                  <a:tcPr marL="8659" marR="8659" marT="8404" marB="0" anchor="ctr">
                    <a:lnL w="12700" cap="flat" cmpd="sng" algn="ctr">
                      <a:solidFill>
                        <a:schemeClr val="tx1"/>
                      </a:solidFill>
                      <a:prstDash val="solid"/>
                      <a:round/>
                      <a:headEnd type="none" w="med" len="med"/>
                      <a:tailEnd type="none" w="med" len="med"/>
                    </a:lnL>
                    <a:lnR>
                      <a:noFill/>
                    </a:lnR>
                    <a:lnT>
                      <a:noFill/>
                    </a:lnT>
                    <a:lnB>
                      <a:noFill/>
                    </a:lnB>
                    <a:solidFill>
                      <a:srgbClr val="EBF1DE"/>
                    </a:solidFill>
                  </a:tcPr>
                </a:tc>
                <a:tc>
                  <a:txBody>
                    <a:bodyPr/>
                    <a:lstStyle/>
                    <a:p>
                      <a:pPr algn="ctr" fontAlgn="b"/>
                      <a:r>
                        <a:rPr lang="en-US" sz="1000" b="0" i="0" u="none" strike="noStrike" dirty="0">
                          <a:solidFill>
                            <a:srgbClr val="000000"/>
                          </a:solidFill>
                          <a:effectLst/>
                          <a:latin typeface="+mj-lt"/>
                        </a:rPr>
                        <a:t>90</a:t>
                      </a:r>
                    </a:p>
                  </a:txBody>
                  <a:tcPr marL="8659" marR="8659" marT="8404" marB="0" anchor="ctr">
                    <a:lnL>
                      <a:noFill/>
                    </a:lnL>
                    <a:lnR>
                      <a:noFill/>
                    </a:lnR>
                    <a:lnT>
                      <a:noFill/>
                    </a:lnT>
                    <a:lnB>
                      <a:noFill/>
                    </a:lnB>
                    <a:solidFill>
                      <a:srgbClr val="EBF1DE"/>
                    </a:solidFill>
                  </a:tcPr>
                </a:tc>
                <a:tc>
                  <a:txBody>
                    <a:bodyPr/>
                    <a:lstStyle/>
                    <a:p>
                      <a:pPr algn="ctr" fontAlgn="b"/>
                      <a:r>
                        <a:rPr lang="en-US" sz="1000" b="0" i="0" u="none" strike="noStrike" dirty="0">
                          <a:solidFill>
                            <a:srgbClr val="000000"/>
                          </a:solidFill>
                          <a:effectLst/>
                          <a:latin typeface="+mj-lt"/>
                        </a:rPr>
                        <a:t>45</a:t>
                      </a:r>
                    </a:p>
                  </a:txBody>
                  <a:tcPr marL="8659" marR="8659" marT="8404" marB="0" anchor="ctr">
                    <a:lnL>
                      <a:noFill/>
                    </a:lnL>
                    <a:lnR w="12700" cap="flat" cmpd="sng" algn="ctr">
                      <a:solidFill>
                        <a:schemeClr val="tx1"/>
                      </a:solidFill>
                      <a:prstDash val="solid"/>
                      <a:round/>
                      <a:headEnd type="none" w="med" len="med"/>
                      <a:tailEnd type="none" w="med" len="med"/>
                    </a:lnR>
                    <a:lnT>
                      <a:noFill/>
                    </a:lnT>
                    <a:lnB>
                      <a:noFill/>
                    </a:lnB>
                    <a:solidFill>
                      <a:srgbClr val="EBF1DE"/>
                    </a:solidFill>
                  </a:tcPr>
                </a:tc>
              </a:tr>
              <a:tr h="317687">
                <a:tc>
                  <a:txBody>
                    <a:bodyPr/>
                    <a:lstStyle/>
                    <a:p>
                      <a:pPr algn="l" fontAlgn="b"/>
                      <a:r>
                        <a:rPr lang="en-US" sz="1000" b="0" i="0" u="none" strike="noStrike" dirty="0">
                          <a:solidFill>
                            <a:srgbClr val="000000"/>
                          </a:solidFill>
                          <a:effectLst/>
                          <a:latin typeface="+mj-lt"/>
                        </a:rPr>
                        <a:t>American Honda Motor Company</a:t>
                      </a:r>
                    </a:p>
                  </a:txBody>
                  <a:tcPr marL="8659" marR="8659" marT="8404" marB="0" anchor="ctr">
                    <a:lnL w="12700" cap="flat" cmpd="sng" algn="ctr">
                      <a:solidFill>
                        <a:schemeClr val="tx1"/>
                      </a:solidFill>
                      <a:prstDash val="solid"/>
                      <a:round/>
                      <a:headEnd type="none" w="med" len="med"/>
                      <a:tailEnd type="none" w="med" len="med"/>
                    </a:lnL>
                    <a:lnR>
                      <a:noFill/>
                    </a:lnR>
                    <a:lnT>
                      <a:noFill/>
                    </a:lnT>
                    <a:lnB>
                      <a:noFill/>
                    </a:lnB>
                    <a:solidFill>
                      <a:srgbClr val="D8E4BC"/>
                    </a:solidFill>
                  </a:tcPr>
                </a:tc>
                <a:tc>
                  <a:txBody>
                    <a:bodyPr/>
                    <a:lstStyle/>
                    <a:p>
                      <a:pPr algn="ctr" fontAlgn="b"/>
                      <a:r>
                        <a:rPr lang="en-US" sz="1000" b="0" i="0" u="none" strike="noStrike" dirty="0">
                          <a:solidFill>
                            <a:srgbClr val="000000"/>
                          </a:solidFill>
                          <a:effectLst/>
                          <a:latin typeface="+mj-lt"/>
                        </a:rPr>
                        <a:t>71</a:t>
                      </a:r>
                    </a:p>
                  </a:txBody>
                  <a:tcPr marL="8659" marR="8659" marT="8404" marB="0" anchor="ctr">
                    <a:lnL>
                      <a:noFill/>
                    </a:lnL>
                    <a:lnR>
                      <a:noFill/>
                    </a:lnR>
                    <a:lnT>
                      <a:noFill/>
                    </a:lnT>
                    <a:lnB>
                      <a:noFill/>
                    </a:lnB>
                    <a:solidFill>
                      <a:srgbClr val="D8E4BC"/>
                    </a:solidFill>
                  </a:tcPr>
                </a:tc>
                <a:tc>
                  <a:txBody>
                    <a:bodyPr/>
                    <a:lstStyle/>
                    <a:p>
                      <a:pPr algn="ctr" fontAlgn="b"/>
                      <a:r>
                        <a:rPr lang="en-US" sz="1000" b="0" i="0" u="none" strike="noStrike" dirty="0">
                          <a:solidFill>
                            <a:srgbClr val="000000"/>
                          </a:solidFill>
                          <a:effectLst/>
                          <a:latin typeface="+mj-lt"/>
                        </a:rPr>
                        <a:t>34</a:t>
                      </a:r>
                    </a:p>
                  </a:txBody>
                  <a:tcPr marL="8659" marR="8659" marT="8404" marB="0" anchor="ctr">
                    <a:lnL>
                      <a:noFill/>
                    </a:lnL>
                    <a:lnR w="12700" cap="flat" cmpd="sng" algn="ctr">
                      <a:solidFill>
                        <a:schemeClr val="tx1"/>
                      </a:solidFill>
                      <a:prstDash val="solid"/>
                      <a:round/>
                      <a:headEnd type="none" w="med" len="med"/>
                      <a:tailEnd type="none" w="med" len="med"/>
                    </a:lnR>
                    <a:lnT>
                      <a:noFill/>
                    </a:lnT>
                    <a:lnB>
                      <a:noFill/>
                    </a:lnB>
                    <a:solidFill>
                      <a:srgbClr val="D8E4BC"/>
                    </a:solidFill>
                  </a:tcPr>
                </a:tc>
              </a:tr>
              <a:tr h="165479">
                <a:tc>
                  <a:txBody>
                    <a:bodyPr/>
                    <a:lstStyle/>
                    <a:p>
                      <a:pPr algn="l" fontAlgn="b"/>
                      <a:r>
                        <a:rPr lang="en-US" sz="1000" b="0" i="0" u="none" strike="noStrike">
                          <a:solidFill>
                            <a:srgbClr val="000000"/>
                          </a:solidFill>
                          <a:effectLst/>
                          <a:latin typeface="+mj-lt"/>
                        </a:rPr>
                        <a:t>Community Health Systems Inc</a:t>
                      </a:r>
                    </a:p>
                  </a:txBody>
                  <a:tcPr marL="8659" marR="8659" marT="8404" marB="0" anchor="ctr">
                    <a:lnL w="12700" cap="flat" cmpd="sng" algn="ctr">
                      <a:solidFill>
                        <a:schemeClr val="tx1"/>
                      </a:solidFill>
                      <a:prstDash val="solid"/>
                      <a:round/>
                      <a:headEnd type="none" w="med" len="med"/>
                      <a:tailEnd type="none" w="med" len="med"/>
                    </a:lnL>
                    <a:lnR>
                      <a:noFill/>
                    </a:lnR>
                    <a:lnT>
                      <a:noFill/>
                    </a:lnT>
                    <a:lnB>
                      <a:noFill/>
                    </a:lnB>
                    <a:solidFill>
                      <a:srgbClr val="EBF1DE"/>
                    </a:solidFill>
                  </a:tcPr>
                </a:tc>
                <a:tc>
                  <a:txBody>
                    <a:bodyPr/>
                    <a:lstStyle/>
                    <a:p>
                      <a:pPr algn="ctr" fontAlgn="b"/>
                      <a:r>
                        <a:rPr lang="en-US" sz="1000" b="0" i="0" u="none" strike="noStrike" dirty="0">
                          <a:solidFill>
                            <a:srgbClr val="000000"/>
                          </a:solidFill>
                          <a:effectLst/>
                          <a:latin typeface="+mj-lt"/>
                        </a:rPr>
                        <a:t>63</a:t>
                      </a:r>
                    </a:p>
                  </a:txBody>
                  <a:tcPr marL="8659" marR="8659" marT="8404" marB="0" anchor="ctr">
                    <a:lnL>
                      <a:noFill/>
                    </a:lnL>
                    <a:lnR>
                      <a:noFill/>
                    </a:lnR>
                    <a:lnT>
                      <a:noFill/>
                    </a:lnT>
                    <a:lnB>
                      <a:noFill/>
                    </a:lnB>
                    <a:solidFill>
                      <a:srgbClr val="EBF1DE"/>
                    </a:solidFill>
                  </a:tcPr>
                </a:tc>
                <a:tc>
                  <a:txBody>
                    <a:bodyPr/>
                    <a:lstStyle/>
                    <a:p>
                      <a:pPr algn="ctr" fontAlgn="b"/>
                      <a:r>
                        <a:rPr lang="en-US" sz="1000" b="0" i="0" u="none" strike="noStrike" dirty="0">
                          <a:solidFill>
                            <a:srgbClr val="000000"/>
                          </a:solidFill>
                          <a:effectLst/>
                          <a:latin typeface="+mj-lt"/>
                        </a:rPr>
                        <a:t>102</a:t>
                      </a:r>
                    </a:p>
                  </a:txBody>
                  <a:tcPr marL="8659" marR="8659" marT="8404" marB="0" anchor="ctr">
                    <a:lnL>
                      <a:noFill/>
                    </a:lnL>
                    <a:lnR w="12700" cap="flat" cmpd="sng" algn="ctr">
                      <a:solidFill>
                        <a:schemeClr val="tx1"/>
                      </a:solidFill>
                      <a:prstDash val="solid"/>
                      <a:round/>
                      <a:headEnd type="none" w="med" len="med"/>
                      <a:tailEnd type="none" w="med" len="med"/>
                    </a:lnR>
                    <a:lnT>
                      <a:noFill/>
                    </a:lnT>
                    <a:lnB>
                      <a:noFill/>
                    </a:lnB>
                    <a:solidFill>
                      <a:srgbClr val="EBF1DE"/>
                    </a:solidFill>
                  </a:tcPr>
                </a:tc>
              </a:tr>
              <a:tr h="165479">
                <a:tc>
                  <a:txBody>
                    <a:bodyPr/>
                    <a:lstStyle/>
                    <a:p>
                      <a:pPr algn="l" fontAlgn="b"/>
                      <a:r>
                        <a:rPr lang="en-US" sz="1000" b="0" i="0" u="none" strike="noStrike">
                          <a:solidFill>
                            <a:srgbClr val="000000"/>
                          </a:solidFill>
                          <a:effectLst/>
                          <a:latin typeface="+mj-lt"/>
                        </a:rPr>
                        <a:t>MetroSouth Medical Center</a:t>
                      </a:r>
                    </a:p>
                  </a:txBody>
                  <a:tcPr marL="8659" marR="8659" marT="8404" marB="0" anchor="ctr">
                    <a:lnL w="12700" cap="flat" cmpd="sng" algn="ctr">
                      <a:solidFill>
                        <a:schemeClr val="tx1"/>
                      </a:solidFill>
                      <a:prstDash val="solid"/>
                      <a:round/>
                      <a:headEnd type="none" w="med" len="med"/>
                      <a:tailEnd type="none" w="med" len="med"/>
                    </a:lnL>
                    <a:lnR>
                      <a:noFill/>
                    </a:lnR>
                    <a:lnT>
                      <a:noFill/>
                    </a:lnT>
                    <a:lnB>
                      <a:noFill/>
                    </a:lnB>
                    <a:solidFill>
                      <a:srgbClr val="D8E4BC"/>
                    </a:solidFill>
                  </a:tcPr>
                </a:tc>
                <a:tc>
                  <a:txBody>
                    <a:bodyPr/>
                    <a:lstStyle/>
                    <a:p>
                      <a:pPr algn="ctr" fontAlgn="b"/>
                      <a:r>
                        <a:rPr lang="en-US" sz="1000" b="0" i="0" u="none" strike="noStrike" dirty="0">
                          <a:solidFill>
                            <a:srgbClr val="000000"/>
                          </a:solidFill>
                          <a:effectLst/>
                          <a:latin typeface="+mj-lt"/>
                        </a:rPr>
                        <a:t>56</a:t>
                      </a:r>
                    </a:p>
                  </a:txBody>
                  <a:tcPr marL="8659" marR="8659" marT="8404" marB="0" anchor="ctr">
                    <a:lnL>
                      <a:noFill/>
                    </a:lnL>
                    <a:lnR>
                      <a:noFill/>
                    </a:lnR>
                    <a:lnT>
                      <a:noFill/>
                    </a:lnT>
                    <a:lnB>
                      <a:noFill/>
                    </a:lnB>
                    <a:solidFill>
                      <a:srgbClr val="D8E4BC"/>
                    </a:solidFill>
                  </a:tcPr>
                </a:tc>
                <a:tc>
                  <a:txBody>
                    <a:bodyPr/>
                    <a:lstStyle/>
                    <a:p>
                      <a:pPr algn="ctr" fontAlgn="b"/>
                      <a:r>
                        <a:rPr lang="en-US" sz="1000" b="0" i="0" u="none" strike="noStrike" dirty="0">
                          <a:solidFill>
                            <a:srgbClr val="000000"/>
                          </a:solidFill>
                          <a:effectLst/>
                          <a:latin typeface="+mj-lt"/>
                        </a:rPr>
                        <a:t>0</a:t>
                      </a:r>
                    </a:p>
                  </a:txBody>
                  <a:tcPr marL="8659" marR="8659" marT="8404" marB="0" anchor="ctr">
                    <a:lnL>
                      <a:noFill/>
                    </a:lnL>
                    <a:lnR w="12700" cap="flat" cmpd="sng" algn="ctr">
                      <a:solidFill>
                        <a:schemeClr val="tx1"/>
                      </a:solidFill>
                      <a:prstDash val="solid"/>
                      <a:round/>
                      <a:headEnd type="none" w="med" len="med"/>
                      <a:tailEnd type="none" w="med" len="med"/>
                    </a:lnR>
                    <a:lnT>
                      <a:noFill/>
                    </a:lnT>
                    <a:lnB>
                      <a:noFill/>
                    </a:lnB>
                    <a:solidFill>
                      <a:srgbClr val="D8E4BC"/>
                    </a:solidFill>
                  </a:tcPr>
                </a:tc>
              </a:tr>
              <a:tr h="165479">
                <a:tc>
                  <a:txBody>
                    <a:bodyPr/>
                    <a:lstStyle/>
                    <a:p>
                      <a:pPr algn="l" fontAlgn="b"/>
                      <a:r>
                        <a:rPr lang="en-US" sz="1000" b="0" i="0" u="none" strike="noStrike">
                          <a:solidFill>
                            <a:srgbClr val="000000"/>
                          </a:solidFill>
                          <a:effectLst/>
                          <a:latin typeface="+mj-lt"/>
                        </a:rPr>
                        <a:t>Pizza Hut</a:t>
                      </a:r>
                    </a:p>
                  </a:txBody>
                  <a:tcPr marL="8659" marR="8659" marT="8404" marB="0" anchor="ctr">
                    <a:lnL w="12700" cap="flat" cmpd="sng" algn="ctr">
                      <a:solidFill>
                        <a:schemeClr val="tx1"/>
                      </a:solidFill>
                      <a:prstDash val="solid"/>
                      <a:round/>
                      <a:headEnd type="none" w="med" len="med"/>
                      <a:tailEnd type="none" w="med" len="med"/>
                    </a:lnL>
                    <a:lnR>
                      <a:noFill/>
                    </a:lnR>
                    <a:lnT>
                      <a:noFill/>
                    </a:lnT>
                    <a:lnB>
                      <a:noFill/>
                    </a:lnB>
                    <a:solidFill>
                      <a:srgbClr val="EBF1DE"/>
                    </a:solidFill>
                  </a:tcPr>
                </a:tc>
                <a:tc>
                  <a:txBody>
                    <a:bodyPr/>
                    <a:lstStyle/>
                    <a:p>
                      <a:pPr algn="ctr" fontAlgn="b"/>
                      <a:r>
                        <a:rPr lang="en-US" sz="1000" b="0" i="0" u="none" strike="noStrike" dirty="0">
                          <a:solidFill>
                            <a:srgbClr val="000000"/>
                          </a:solidFill>
                          <a:effectLst/>
                          <a:latin typeface="+mj-lt"/>
                        </a:rPr>
                        <a:t>42</a:t>
                      </a:r>
                    </a:p>
                  </a:txBody>
                  <a:tcPr marL="8659" marR="8659" marT="8404" marB="0" anchor="ctr">
                    <a:lnL>
                      <a:noFill/>
                    </a:lnL>
                    <a:lnR>
                      <a:noFill/>
                    </a:lnR>
                    <a:lnT>
                      <a:noFill/>
                    </a:lnT>
                    <a:lnB>
                      <a:noFill/>
                    </a:lnB>
                    <a:solidFill>
                      <a:srgbClr val="EBF1DE"/>
                    </a:solidFill>
                  </a:tcPr>
                </a:tc>
                <a:tc>
                  <a:txBody>
                    <a:bodyPr/>
                    <a:lstStyle/>
                    <a:p>
                      <a:pPr algn="ctr" fontAlgn="b"/>
                      <a:r>
                        <a:rPr lang="en-US" sz="1000" b="0" i="0" u="none" strike="noStrike" dirty="0">
                          <a:solidFill>
                            <a:srgbClr val="000000"/>
                          </a:solidFill>
                          <a:effectLst/>
                          <a:latin typeface="+mj-lt"/>
                        </a:rPr>
                        <a:t>24</a:t>
                      </a:r>
                    </a:p>
                  </a:txBody>
                  <a:tcPr marL="8659" marR="8659" marT="8404" marB="0" anchor="ctr">
                    <a:lnL>
                      <a:noFill/>
                    </a:lnL>
                    <a:lnR w="12700" cap="flat" cmpd="sng" algn="ctr">
                      <a:solidFill>
                        <a:schemeClr val="tx1"/>
                      </a:solidFill>
                      <a:prstDash val="solid"/>
                      <a:round/>
                      <a:headEnd type="none" w="med" len="med"/>
                      <a:tailEnd type="none" w="med" len="med"/>
                    </a:lnR>
                    <a:lnT>
                      <a:noFill/>
                    </a:lnT>
                    <a:lnB>
                      <a:noFill/>
                    </a:lnB>
                    <a:solidFill>
                      <a:srgbClr val="EBF1DE"/>
                    </a:solidFill>
                  </a:tcPr>
                </a:tc>
              </a:tr>
              <a:tr h="165479">
                <a:tc>
                  <a:txBody>
                    <a:bodyPr/>
                    <a:lstStyle/>
                    <a:p>
                      <a:pPr algn="l" fontAlgn="b"/>
                      <a:r>
                        <a:rPr lang="en-US" sz="1000" b="0" i="0" u="none" strike="noStrike">
                          <a:solidFill>
                            <a:srgbClr val="000000"/>
                          </a:solidFill>
                          <a:effectLst/>
                          <a:latin typeface="+mj-lt"/>
                        </a:rPr>
                        <a:t>U.S. Army</a:t>
                      </a:r>
                    </a:p>
                  </a:txBody>
                  <a:tcPr marL="8659" marR="8659" marT="8404" marB="0" anchor="ctr">
                    <a:lnL w="12700" cap="flat" cmpd="sng" algn="ctr">
                      <a:solidFill>
                        <a:schemeClr val="tx1"/>
                      </a:solidFill>
                      <a:prstDash val="solid"/>
                      <a:round/>
                      <a:headEnd type="none" w="med" len="med"/>
                      <a:tailEnd type="none" w="med" len="med"/>
                    </a:lnL>
                    <a:lnR>
                      <a:noFill/>
                    </a:lnR>
                    <a:lnT>
                      <a:noFill/>
                    </a:lnT>
                    <a:lnB>
                      <a:noFill/>
                    </a:lnB>
                    <a:solidFill>
                      <a:srgbClr val="D8E4BC"/>
                    </a:solidFill>
                  </a:tcPr>
                </a:tc>
                <a:tc>
                  <a:txBody>
                    <a:bodyPr/>
                    <a:lstStyle/>
                    <a:p>
                      <a:pPr algn="ctr" fontAlgn="b"/>
                      <a:r>
                        <a:rPr lang="en-US" sz="1000" b="0" i="0" u="none" strike="noStrike" dirty="0">
                          <a:solidFill>
                            <a:srgbClr val="000000"/>
                          </a:solidFill>
                          <a:effectLst/>
                          <a:latin typeface="+mj-lt"/>
                        </a:rPr>
                        <a:t>36</a:t>
                      </a:r>
                    </a:p>
                  </a:txBody>
                  <a:tcPr marL="8659" marR="8659" marT="8404" marB="0" anchor="ctr">
                    <a:lnL>
                      <a:noFill/>
                    </a:lnL>
                    <a:lnR>
                      <a:noFill/>
                    </a:lnR>
                    <a:lnT>
                      <a:noFill/>
                    </a:lnT>
                    <a:lnB>
                      <a:noFill/>
                    </a:lnB>
                    <a:solidFill>
                      <a:srgbClr val="D8E4BC"/>
                    </a:solidFill>
                  </a:tcPr>
                </a:tc>
                <a:tc>
                  <a:txBody>
                    <a:bodyPr/>
                    <a:lstStyle/>
                    <a:p>
                      <a:pPr algn="ctr" fontAlgn="b"/>
                      <a:r>
                        <a:rPr lang="en-US" sz="1000" b="0" i="0" u="none" strike="noStrike" dirty="0">
                          <a:solidFill>
                            <a:srgbClr val="000000"/>
                          </a:solidFill>
                          <a:effectLst/>
                          <a:latin typeface="+mj-lt"/>
                        </a:rPr>
                        <a:t>5</a:t>
                      </a:r>
                    </a:p>
                  </a:txBody>
                  <a:tcPr marL="8659" marR="8659" marT="8404" marB="0" anchor="ctr">
                    <a:lnL>
                      <a:noFill/>
                    </a:lnL>
                    <a:lnR w="12700" cap="flat" cmpd="sng" algn="ctr">
                      <a:solidFill>
                        <a:schemeClr val="tx1"/>
                      </a:solidFill>
                      <a:prstDash val="solid"/>
                      <a:round/>
                      <a:headEnd type="none" w="med" len="med"/>
                      <a:tailEnd type="none" w="med" len="med"/>
                    </a:lnR>
                    <a:lnT>
                      <a:noFill/>
                    </a:lnT>
                    <a:lnB>
                      <a:noFill/>
                    </a:lnB>
                    <a:solidFill>
                      <a:srgbClr val="D8E4BC"/>
                    </a:solidFill>
                  </a:tcPr>
                </a:tc>
              </a:tr>
              <a:tr h="165479">
                <a:tc>
                  <a:txBody>
                    <a:bodyPr/>
                    <a:lstStyle/>
                    <a:p>
                      <a:pPr algn="l" fontAlgn="b"/>
                      <a:r>
                        <a:rPr lang="en-US" sz="1000" b="0" i="0" u="none" strike="noStrike" dirty="0">
                          <a:solidFill>
                            <a:srgbClr val="000000"/>
                          </a:solidFill>
                          <a:effectLst/>
                          <a:latin typeface="+mj-lt"/>
                        </a:rPr>
                        <a:t>H&amp;R Block</a:t>
                      </a:r>
                    </a:p>
                  </a:txBody>
                  <a:tcPr marL="8659" marR="8659" marT="8404" marB="0" anchor="ctr">
                    <a:lnL w="12700" cap="flat" cmpd="sng" algn="ctr">
                      <a:solidFill>
                        <a:schemeClr val="tx1"/>
                      </a:solidFill>
                      <a:prstDash val="solid"/>
                      <a:round/>
                      <a:headEnd type="none" w="med" len="med"/>
                      <a:tailEnd type="none" w="med" len="med"/>
                    </a:lnL>
                    <a:lnR>
                      <a:noFill/>
                    </a:lnR>
                    <a:lnT>
                      <a:noFill/>
                    </a:lnT>
                    <a:lnB>
                      <a:noFill/>
                    </a:lnB>
                    <a:solidFill>
                      <a:srgbClr val="EBF1DE"/>
                    </a:solidFill>
                  </a:tcPr>
                </a:tc>
                <a:tc>
                  <a:txBody>
                    <a:bodyPr/>
                    <a:lstStyle/>
                    <a:p>
                      <a:pPr algn="ctr" fontAlgn="b"/>
                      <a:r>
                        <a:rPr lang="en-US" sz="1000" b="0" i="0" u="none" strike="noStrike" dirty="0">
                          <a:solidFill>
                            <a:srgbClr val="000000"/>
                          </a:solidFill>
                          <a:effectLst/>
                          <a:latin typeface="+mj-lt"/>
                        </a:rPr>
                        <a:t>32</a:t>
                      </a:r>
                    </a:p>
                  </a:txBody>
                  <a:tcPr marL="8659" marR="8659" marT="8404" marB="0" anchor="ctr">
                    <a:lnL>
                      <a:noFill/>
                    </a:lnL>
                    <a:lnR>
                      <a:noFill/>
                    </a:lnR>
                    <a:lnT>
                      <a:noFill/>
                    </a:lnT>
                    <a:lnB>
                      <a:noFill/>
                    </a:lnB>
                    <a:solidFill>
                      <a:srgbClr val="EBF1DE"/>
                    </a:solidFill>
                  </a:tcPr>
                </a:tc>
                <a:tc>
                  <a:txBody>
                    <a:bodyPr/>
                    <a:lstStyle/>
                    <a:p>
                      <a:pPr algn="ctr" fontAlgn="b"/>
                      <a:r>
                        <a:rPr lang="en-US" sz="1000" b="0" i="0" u="none" strike="noStrike" dirty="0">
                          <a:solidFill>
                            <a:srgbClr val="000000"/>
                          </a:solidFill>
                          <a:effectLst/>
                          <a:latin typeface="+mj-lt"/>
                        </a:rPr>
                        <a:t>17</a:t>
                      </a:r>
                    </a:p>
                  </a:txBody>
                  <a:tcPr marL="8659" marR="8659" marT="8404" marB="0" anchor="ctr">
                    <a:lnL>
                      <a:noFill/>
                    </a:lnL>
                    <a:lnR w="12700" cap="flat" cmpd="sng" algn="ctr">
                      <a:solidFill>
                        <a:schemeClr val="tx1"/>
                      </a:solidFill>
                      <a:prstDash val="solid"/>
                      <a:round/>
                      <a:headEnd type="none" w="med" len="med"/>
                      <a:tailEnd type="none" w="med" len="med"/>
                    </a:lnR>
                    <a:lnT>
                      <a:noFill/>
                    </a:lnT>
                    <a:lnB>
                      <a:noFill/>
                    </a:lnB>
                    <a:solidFill>
                      <a:srgbClr val="EBF1DE"/>
                    </a:solidFill>
                  </a:tcPr>
                </a:tc>
              </a:tr>
              <a:tr h="165479">
                <a:tc>
                  <a:txBody>
                    <a:bodyPr/>
                    <a:lstStyle/>
                    <a:p>
                      <a:pPr algn="l" fontAlgn="b"/>
                      <a:r>
                        <a:rPr lang="en-US" sz="1000" b="0" i="0" u="none" strike="noStrike">
                          <a:solidFill>
                            <a:srgbClr val="000000"/>
                          </a:solidFill>
                          <a:effectLst/>
                          <a:latin typeface="+mj-lt"/>
                        </a:rPr>
                        <a:t>Manpower</a:t>
                      </a:r>
                    </a:p>
                  </a:txBody>
                  <a:tcPr marL="8659" marR="8659" marT="8404" marB="0" anchor="ctr">
                    <a:lnL w="12700" cap="flat" cmpd="sng" algn="ctr">
                      <a:solidFill>
                        <a:schemeClr val="tx1"/>
                      </a:solidFill>
                      <a:prstDash val="solid"/>
                      <a:round/>
                      <a:headEnd type="none" w="med" len="med"/>
                      <a:tailEnd type="none" w="med" len="med"/>
                    </a:lnL>
                    <a:lnR>
                      <a:noFill/>
                    </a:lnR>
                    <a:lnT>
                      <a:noFill/>
                    </a:lnT>
                    <a:lnB>
                      <a:noFill/>
                    </a:lnB>
                    <a:solidFill>
                      <a:srgbClr val="D8E4BC"/>
                    </a:solidFill>
                  </a:tcPr>
                </a:tc>
                <a:tc>
                  <a:txBody>
                    <a:bodyPr/>
                    <a:lstStyle/>
                    <a:p>
                      <a:pPr algn="ctr" fontAlgn="b"/>
                      <a:r>
                        <a:rPr lang="en-US" sz="1000" b="0" i="0" u="none" strike="noStrike">
                          <a:solidFill>
                            <a:srgbClr val="000000"/>
                          </a:solidFill>
                          <a:effectLst/>
                          <a:latin typeface="+mj-lt"/>
                        </a:rPr>
                        <a:t>26</a:t>
                      </a:r>
                    </a:p>
                  </a:txBody>
                  <a:tcPr marL="8659" marR="8659" marT="8404" marB="0" anchor="ctr">
                    <a:lnL>
                      <a:noFill/>
                    </a:lnL>
                    <a:lnR>
                      <a:noFill/>
                    </a:lnR>
                    <a:lnT>
                      <a:noFill/>
                    </a:lnT>
                    <a:lnB>
                      <a:noFill/>
                    </a:lnB>
                    <a:solidFill>
                      <a:srgbClr val="D8E4BC"/>
                    </a:solidFill>
                  </a:tcPr>
                </a:tc>
                <a:tc>
                  <a:txBody>
                    <a:bodyPr/>
                    <a:lstStyle/>
                    <a:p>
                      <a:pPr algn="ctr" fontAlgn="b"/>
                      <a:r>
                        <a:rPr lang="en-US" sz="1000" b="0" i="0" u="none" strike="noStrike" dirty="0">
                          <a:solidFill>
                            <a:srgbClr val="000000"/>
                          </a:solidFill>
                          <a:effectLst/>
                          <a:latin typeface="+mj-lt"/>
                        </a:rPr>
                        <a:t>2</a:t>
                      </a:r>
                    </a:p>
                  </a:txBody>
                  <a:tcPr marL="8659" marR="8659" marT="8404" marB="0" anchor="ctr">
                    <a:lnL>
                      <a:noFill/>
                    </a:lnL>
                    <a:lnR w="12700" cap="flat" cmpd="sng" algn="ctr">
                      <a:solidFill>
                        <a:schemeClr val="tx1"/>
                      </a:solidFill>
                      <a:prstDash val="solid"/>
                      <a:round/>
                      <a:headEnd type="none" w="med" len="med"/>
                      <a:tailEnd type="none" w="med" len="med"/>
                    </a:lnR>
                    <a:lnT>
                      <a:noFill/>
                    </a:lnT>
                    <a:lnB>
                      <a:noFill/>
                    </a:lnB>
                    <a:solidFill>
                      <a:srgbClr val="D8E4BC"/>
                    </a:solidFill>
                  </a:tcPr>
                </a:tc>
              </a:tr>
              <a:tr h="165479">
                <a:tc>
                  <a:txBody>
                    <a:bodyPr/>
                    <a:lstStyle/>
                    <a:p>
                      <a:pPr algn="l" fontAlgn="b"/>
                      <a:r>
                        <a:rPr lang="en-US" sz="1000" b="0" i="0" u="none" strike="noStrike">
                          <a:solidFill>
                            <a:srgbClr val="000000"/>
                          </a:solidFill>
                          <a:effectLst/>
                          <a:latin typeface="+mj-lt"/>
                        </a:rPr>
                        <a:t>Sears Holdings Corporation</a:t>
                      </a:r>
                    </a:p>
                  </a:txBody>
                  <a:tcPr marL="8659" marR="8659" marT="8404" marB="0" anchor="ctr">
                    <a:lnL w="12700" cap="flat" cmpd="sng" algn="ctr">
                      <a:solidFill>
                        <a:schemeClr val="tx1"/>
                      </a:solidFill>
                      <a:prstDash val="solid"/>
                      <a:round/>
                      <a:headEnd type="none" w="med" len="med"/>
                      <a:tailEnd type="none" w="med" len="med"/>
                    </a:lnL>
                    <a:lnR>
                      <a:noFill/>
                    </a:lnR>
                    <a:lnT>
                      <a:noFill/>
                    </a:lnT>
                    <a:lnB>
                      <a:noFill/>
                    </a:lnB>
                    <a:solidFill>
                      <a:srgbClr val="EBF1DE"/>
                    </a:solidFill>
                  </a:tcPr>
                </a:tc>
                <a:tc>
                  <a:txBody>
                    <a:bodyPr/>
                    <a:lstStyle/>
                    <a:p>
                      <a:pPr algn="ctr" fontAlgn="b"/>
                      <a:r>
                        <a:rPr lang="en-US" sz="1000" b="0" i="0" u="none" strike="noStrike">
                          <a:solidFill>
                            <a:srgbClr val="000000"/>
                          </a:solidFill>
                          <a:effectLst/>
                          <a:latin typeface="+mj-lt"/>
                        </a:rPr>
                        <a:t>25</a:t>
                      </a:r>
                    </a:p>
                  </a:txBody>
                  <a:tcPr marL="8659" marR="8659" marT="8404" marB="0" anchor="ctr">
                    <a:lnL>
                      <a:noFill/>
                    </a:lnL>
                    <a:lnR>
                      <a:noFill/>
                    </a:lnR>
                    <a:lnT>
                      <a:noFill/>
                    </a:lnT>
                    <a:lnB>
                      <a:noFill/>
                    </a:lnB>
                    <a:solidFill>
                      <a:srgbClr val="EBF1DE"/>
                    </a:solidFill>
                  </a:tcPr>
                </a:tc>
                <a:tc>
                  <a:txBody>
                    <a:bodyPr/>
                    <a:lstStyle/>
                    <a:p>
                      <a:pPr algn="ctr" fontAlgn="b"/>
                      <a:r>
                        <a:rPr lang="en-US" sz="1000" b="0" i="0" u="none" strike="noStrike" dirty="0">
                          <a:solidFill>
                            <a:srgbClr val="000000"/>
                          </a:solidFill>
                          <a:effectLst/>
                          <a:latin typeface="+mj-lt"/>
                        </a:rPr>
                        <a:t>12</a:t>
                      </a:r>
                    </a:p>
                  </a:txBody>
                  <a:tcPr marL="8659" marR="8659" marT="8404" marB="0" anchor="ctr">
                    <a:lnL>
                      <a:noFill/>
                    </a:lnL>
                    <a:lnR w="12700" cap="flat" cmpd="sng" algn="ctr">
                      <a:solidFill>
                        <a:schemeClr val="tx1"/>
                      </a:solidFill>
                      <a:prstDash val="solid"/>
                      <a:round/>
                      <a:headEnd type="none" w="med" len="med"/>
                      <a:tailEnd type="none" w="med" len="med"/>
                    </a:lnR>
                    <a:lnT>
                      <a:noFill/>
                    </a:lnT>
                    <a:lnB>
                      <a:noFill/>
                    </a:lnB>
                    <a:solidFill>
                      <a:srgbClr val="EBF1DE"/>
                    </a:solidFill>
                  </a:tcPr>
                </a:tc>
              </a:tr>
              <a:tr h="165479">
                <a:tc>
                  <a:txBody>
                    <a:bodyPr/>
                    <a:lstStyle/>
                    <a:p>
                      <a:pPr algn="l" fontAlgn="b"/>
                      <a:r>
                        <a:rPr lang="en-US" sz="1000" b="0" i="0" u="none" strike="noStrike">
                          <a:solidFill>
                            <a:srgbClr val="000000"/>
                          </a:solidFill>
                          <a:effectLst/>
                          <a:latin typeface="+mj-lt"/>
                        </a:rPr>
                        <a:t>Health Management Associates</a:t>
                      </a:r>
                    </a:p>
                  </a:txBody>
                  <a:tcPr marL="8659" marR="8659" marT="8404" marB="0" anchor="ctr">
                    <a:lnL w="12700" cap="flat" cmpd="sng" algn="ctr">
                      <a:solidFill>
                        <a:schemeClr val="tx1"/>
                      </a:solidFill>
                      <a:prstDash val="solid"/>
                      <a:round/>
                      <a:headEnd type="none" w="med" len="med"/>
                      <a:tailEnd type="none" w="med" len="med"/>
                    </a:lnL>
                    <a:lnR>
                      <a:noFill/>
                    </a:lnR>
                    <a:lnT>
                      <a:noFill/>
                    </a:lnT>
                    <a:lnB>
                      <a:noFill/>
                    </a:lnB>
                    <a:solidFill>
                      <a:srgbClr val="D8E4BC"/>
                    </a:solidFill>
                  </a:tcPr>
                </a:tc>
                <a:tc>
                  <a:txBody>
                    <a:bodyPr/>
                    <a:lstStyle/>
                    <a:p>
                      <a:pPr algn="ctr" fontAlgn="b"/>
                      <a:r>
                        <a:rPr lang="en-US" sz="1000" b="0" i="0" u="none" strike="noStrike">
                          <a:solidFill>
                            <a:srgbClr val="000000"/>
                          </a:solidFill>
                          <a:effectLst/>
                          <a:latin typeface="+mj-lt"/>
                        </a:rPr>
                        <a:t>24</a:t>
                      </a:r>
                    </a:p>
                  </a:txBody>
                  <a:tcPr marL="8659" marR="8659" marT="8404" marB="0" anchor="ctr">
                    <a:lnL>
                      <a:noFill/>
                    </a:lnL>
                    <a:lnR>
                      <a:noFill/>
                    </a:lnR>
                    <a:lnT>
                      <a:noFill/>
                    </a:lnT>
                    <a:lnB>
                      <a:noFill/>
                    </a:lnB>
                    <a:solidFill>
                      <a:srgbClr val="D8E4BC"/>
                    </a:solidFill>
                  </a:tcPr>
                </a:tc>
                <a:tc>
                  <a:txBody>
                    <a:bodyPr/>
                    <a:lstStyle/>
                    <a:p>
                      <a:pPr algn="ctr" fontAlgn="b"/>
                      <a:r>
                        <a:rPr lang="en-US" sz="1000" b="0" i="0" u="none" strike="noStrike" dirty="0">
                          <a:solidFill>
                            <a:srgbClr val="000000"/>
                          </a:solidFill>
                          <a:effectLst/>
                          <a:latin typeface="+mj-lt"/>
                        </a:rPr>
                        <a:t>16</a:t>
                      </a:r>
                    </a:p>
                  </a:txBody>
                  <a:tcPr marL="8659" marR="8659" marT="8404" marB="0" anchor="ctr">
                    <a:lnL>
                      <a:noFill/>
                    </a:lnL>
                    <a:lnR w="12700" cap="flat" cmpd="sng" algn="ctr">
                      <a:solidFill>
                        <a:schemeClr val="tx1"/>
                      </a:solidFill>
                      <a:prstDash val="solid"/>
                      <a:round/>
                      <a:headEnd type="none" w="med" len="med"/>
                      <a:tailEnd type="none" w="med" len="med"/>
                    </a:lnR>
                    <a:lnT>
                      <a:noFill/>
                    </a:lnT>
                    <a:lnB>
                      <a:noFill/>
                    </a:lnB>
                    <a:solidFill>
                      <a:srgbClr val="D8E4BC"/>
                    </a:solidFill>
                  </a:tcPr>
                </a:tc>
              </a:tr>
              <a:tr h="165479">
                <a:tc>
                  <a:txBody>
                    <a:bodyPr/>
                    <a:lstStyle/>
                    <a:p>
                      <a:pPr algn="l" fontAlgn="b"/>
                      <a:r>
                        <a:rPr lang="en-US" sz="1000" b="0" i="0" u="none" strike="noStrike">
                          <a:solidFill>
                            <a:srgbClr val="000000"/>
                          </a:solidFill>
                          <a:effectLst/>
                          <a:latin typeface="+mj-lt"/>
                        </a:rPr>
                        <a:t>Legal Authority</a:t>
                      </a:r>
                    </a:p>
                  </a:txBody>
                  <a:tcPr marL="8659" marR="8659" marT="8404" marB="0" anchor="ctr">
                    <a:lnL w="12700" cap="flat" cmpd="sng" algn="ctr">
                      <a:solidFill>
                        <a:schemeClr val="tx1"/>
                      </a:solidFill>
                      <a:prstDash val="solid"/>
                      <a:round/>
                      <a:headEnd type="none" w="med" len="med"/>
                      <a:tailEnd type="none" w="med" len="med"/>
                    </a:lnL>
                    <a:lnR>
                      <a:noFill/>
                    </a:lnR>
                    <a:lnT>
                      <a:noFill/>
                    </a:lnT>
                    <a:lnB>
                      <a:noFill/>
                    </a:lnB>
                    <a:solidFill>
                      <a:srgbClr val="EBF1DE"/>
                    </a:solidFill>
                  </a:tcPr>
                </a:tc>
                <a:tc>
                  <a:txBody>
                    <a:bodyPr/>
                    <a:lstStyle/>
                    <a:p>
                      <a:pPr algn="ctr" fontAlgn="b"/>
                      <a:r>
                        <a:rPr lang="en-US" sz="1000" b="0" i="0" u="none" strike="noStrike">
                          <a:solidFill>
                            <a:srgbClr val="000000"/>
                          </a:solidFill>
                          <a:effectLst/>
                          <a:latin typeface="+mj-lt"/>
                        </a:rPr>
                        <a:t>24</a:t>
                      </a:r>
                    </a:p>
                  </a:txBody>
                  <a:tcPr marL="8659" marR="8659" marT="8404" marB="0" anchor="ctr">
                    <a:lnL>
                      <a:noFill/>
                    </a:lnL>
                    <a:lnR>
                      <a:noFill/>
                    </a:lnR>
                    <a:lnT>
                      <a:noFill/>
                    </a:lnT>
                    <a:lnB>
                      <a:noFill/>
                    </a:lnB>
                    <a:solidFill>
                      <a:srgbClr val="EBF1DE"/>
                    </a:solidFill>
                  </a:tcPr>
                </a:tc>
                <a:tc>
                  <a:txBody>
                    <a:bodyPr/>
                    <a:lstStyle/>
                    <a:p>
                      <a:pPr algn="ctr" fontAlgn="b"/>
                      <a:r>
                        <a:rPr lang="en-US" sz="1000" b="0" i="0" u="none" strike="noStrike" dirty="0">
                          <a:solidFill>
                            <a:srgbClr val="000000"/>
                          </a:solidFill>
                          <a:effectLst/>
                          <a:latin typeface="+mj-lt"/>
                        </a:rPr>
                        <a:t>0</a:t>
                      </a:r>
                    </a:p>
                  </a:txBody>
                  <a:tcPr marL="8659" marR="8659" marT="8404" marB="0" anchor="ctr">
                    <a:lnL>
                      <a:noFill/>
                    </a:lnL>
                    <a:lnR w="12700" cap="flat" cmpd="sng" algn="ctr">
                      <a:solidFill>
                        <a:schemeClr val="tx1"/>
                      </a:solidFill>
                      <a:prstDash val="solid"/>
                      <a:round/>
                      <a:headEnd type="none" w="med" len="med"/>
                      <a:tailEnd type="none" w="med" len="med"/>
                    </a:lnR>
                    <a:lnT>
                      <a:noFill/>
                    </a:lnT>
                    <a:lnB>
                      <a:noFill/>
                    </a:lnB>
                    <a:solidFill>
                      <a:srgbClr val="EBF1DE"/>
                    </a:solidFill>
                  </a:tcPr>
                </a:tc>
              </a:tr>
              <a:tr h="165479">
                <a:tc>
                  <a:txBody>
                    <a:bodyPr/>
                    <a:lstStyle/>
                    <a:p>
                      <a:pPr algn="l" fontAlgn="b"/>
                      <a:r>
                        <a:rPr lang="en-US" sz="1000" b="0" i="0" u="none" strike="noStrike">
                          <a:solidFill>
                            <a:srgbClr val="000000"/>
                          </a:solidFill>
                          <a:effectLst/>
                          <a:latin typeface="+mj-lt"/>
                        </a:rPr>
                        <a:t>The Dollar General</a:t>
                      </a:r>
                    </a:p>
                  </a:txBody>
                  <a:tcPr marL="8659" marR="8659" marT="8404" marB="0" anchor="ctr">
                    <a:lnL w="12700" cap="flat" cmpd="sng" algn="ctr">
                      <a:solidFill>
                        <a:schemeClr val="tx1"/>
                      </a:solidFill>
                      <a:prstDash val="solid"/>
                      <a:round/>
                      <a:headEnd type="none" w="med" len="med"/>
                      <a:tailEnd type="none" w="med" len="med"/>
                    </a:lnL>
                    <a:lnR>
                      <a:noFill/>
                    </a:lnR>
                    <a:lnT>
                      <a:noFill/>
                    </a:lnT>
                    <a:lnB>
                      <a:noFill/>
                    </a:lnB>
                    <a:solidFill>
                      <a:srgbClr val="D8E4BC"/>
                    </a:solidFill>
                  </a:tcPr>
                </a:tc>
                <a:tc>
                  <a:txBody>
                    <a:bodyPr/>
                    <a:lstStyle/>
                    <a:p>
                      <a:pPr algn="ctr" fontAlgn="b"/>
                      <a:r>
                        <a:rPr lang="en-US" sz="1000" b="0" i="0" u="none" strike="noStrike">
                          <a:solidFill>
                            <a:srgbClr val="000000"/>
                          </a:solidFill>
                          <a:effectLst/>
                          <a:latin typeface="+mj-lt"/>
                        </a:rPr>
                        <a:t>24</a:t>
                      </a:r>
                    </a:p>
                  </a:txBody>
                  <a:tcPr marL="8659" marR="8659" marT="8404" marB="0" anchor="ctr">
                    <a:lnL>
                      <a:noFill/>
                    </a:lnL>
                    <a:lnR>
                      <a:noFill/>
                    </a:lnR>
                    <a:lnT>
                      <a:noFill/>
                    </a:lnT>
                    <a:lnB>
                      <a:noFill/>
                    </a:lnB>
                    <a:solidFill>
                      <a:srgbClr val="D8E4BC"/>
                    </a:solidFill>
                  </a:tcPr>
                </a:tc>
                <a:tc>
                  <a:txBody>
                    <a:bodyPr/>
                    <a:lstStyle/>
                    <a:p>
                      <a:pPr algn="ctr" fontAlgn="b"/>
                      <a:r>
                        <a:rPr lang="en-US" sz="1000" b="0" i="0" u="none" strike="noStrike" dirty="0">
                          <a:solidFill>
                            <a:srgbClr val="000000"/>
                          </a:solidFill>
                          <a:effectLst/>
                          <a:latin typeface="+mj-lt"/>
                        </a:rPr>
                        <a:t>108</a:t>
                      </a:r>
                    </a:p>
                  </a:txBody>
                  <a:tcPr marL="8659" marR="8659" marT="8404" marB="0" anchor="ctr">
                    <a:lnL>
                      <a:noFill/>
                    </a:lnL>
                    <a:lnR w="12700" cap="flat" cmpd="sng" algn="ctr">
                      <a:solidFill>
                        <a:schemeClr val="tx1"/>
                      </a:solidFill>
                      <a:prstDash val="solid"/>
                      <a:round/>
                      <a:headEnd type="none" w="med" len="med"/>
                      <a:tailEnd type="none" w="med" len="med"/>
                    </a:lnR>
                    <a:lnT>
                      <a:noFill/>
                    </a:lnT>
                    <a:lnB>
                      <a:noFill/>
                    </a:lnB>
                    <a:solidFill>
                      <a:srgbClr val="D8E4BC"/>
                    </a:solidFill>
                  </a:tcPr>
                </a:tc>
              </a:tr>
              <a:tr h="165479">
                <a:tc>
                  <a:txBody>
                    <a:bodyPr/>
                    <a:lstStyle/>
                    <a:p>
                      <a:pPr algn="l" fontAlgn="b"/>
                      <a:r>
                        <a:rPr lang="en-US" sz="1000" b="0" i="0" u="none" strike="noStrike">
                          <a:solidFill>
                            <a:srgbClr val="000000"/>
                          </a:solidFill>
                          <a:effectLst/>
                          <a:latin typeface="+mj-lt"/>
                        </a:rPr>
                        <a:t>Fresenius Medical Care</a:t>
                      </a:r>
                    </a:p>
                  </a:txBody>
                  <a:tcPr marL="8659" marR="8659" marT="8404" marB="0" anchor="ctr">
                    <a:lnL w="12700" cap="flat" cmpd="sng" algn="ctr">
                      <a:solidFill>
                        <a:schemeClr val="tx1"/>
                      </a:solidFill>
                      <a:prstDash val="solid"/>
                      <a:round/>
                      <a:headEnd type="none" w="med" len="med"/>
                      <a:tailEnd type="none" w="med" len="med"/>
                    </a:lnL>
                    <a:lnR>
                      <a:noFill/>
                    </a:lnR>
                    <a:lnT>
                      <a:noFill/>
                    </a:lnT>
                    <a:lnB>
                      <a:noFill/>
                    </a:lnB>
                    <a:solidFill>
                      <a:srgbClr val="EBF1DE"/>
                    </a:solidFill>
                  </a:tcPr>
                </a:tc>
                <a:tc>
                  <a:txBody>
                    <a:bodyPr/>
                    <a:lstStyle/>
                    <a:p>
                      <a:pPr algn="ctr" fontAlgn="b"/>
                      <a:r>
                        <a:rPr lang="en-US" sz="1000" b="0" i="0" u="none" strike="noStrike">
                          <a:solidFill>
                            <a:srgbClr val="000000"/>
                          </a:solidFill>
                          <a:effectLst/>
                          <a:latin typeface="+mj-lt"/>
                        </a:rPr>
                        <a:t>22</a:t>
                      </a:r>
                    </a:p>
                  </a:txBody>
                  <a:tcPr marL="8659" marR="8659" marT="8404" marB="0" anchor="ctr">
                    <a:lnL>
                      <a:noFill/>
                    </a:lnL>
                    <a:lnR>
                      <a:noFill/>
                    </a:lnR>
                    <a:lnT>
                      <a:noFill/>
                    </a:lnT>
                    <a:lnB>
                      <a:noFill/>
                    </a:lnB>
                    <a:solidFill>
                      <a:srgbClr val="EBF1DE"/>
                    </a:solidFill>
                  </a:tcPr>
                </a:tc>
                <a:tc>
                  <a:txBody>
                    <a:bodyPr/>
                    <a:lstStyle/>
                    <a:p>
                      <a:pPr algn="ctr" fontAlgn="b"/>
                      <a:r>
                        <a:rPr lang="en-US" sz="1000" b="0" i="0" u="none" strike="noStrike" dirty="0">
                          <a:solidFill>
                            <a:srgbClr val="000000"/>
                          </a:solidFill>
                          <a:effectLst/>
                          <a:latin typeface="+mj-lt"/>
                        </a:rPr>
                        <a:t>1</a:t>
                      </a:r>
                    </a:p>
                  </a:txBody>
                  <a:tcPr marL="8659" marR="8659" marT="8404" marB="0" anchor="ctr">
                    <a:lnL>
                      <a:noFill/>
                    </a:lnL>
                    <a:lnR w="12700" cap="flat" cmpd="sng" algn="ctr">
                      <a:solidFill>
                        <a:schemeClr val="tx1"/>
                      </a:solidFill>
                      <a:prstDash val="solid"/>
                      <a:round/>
                      <a:headEnd type="none" w="med" len="med"/>
                      <a:tailEnd type="none" w="med" len="med"/>
                    </a:lnR>
                    <a:lnT>
                      <a:noFill/>
                    </a:lnT>
                    <a:lnB>
                      <a:noFill/>
                    </a:lnB>
                    <a:solidFill>
                      <a:srgbClr val="EBF1DE"/>
                    </a:solidFill>
                  </a:tcPr>
                </a:tc>
              </a:tr>
              <a:tr h="165479">
                <a:tc>
                  <a:txBody>
                    <a:bodyPr/>
                    <a:lstStyle/>
                    <a:p>
                      <a:pPr algn="l" fontAlgn="b"/>
                      <a:r>
                        <a:rPr lang="en-US" sz="1000" b="0" i="0" u="none" strike="noStrike">
                          <a:solidFill>
                            <a:srgbClr val="000000"/>
                          </a:solidFill>
                          <a:effectLst/>
                          <a:latin typeface="+mj-lt"/>
                        </a:rPr>
                        <a:t>Goodyear</a:t>
                      </a:r>
                    </a:p>
                  </a:txBody>
                  <a:tcPr marL="8659" marR="8659" marT="8404" marB="0" anchor="ctr">
                    <a:lnL w="12700" cap="flat" cmpd="sng" algn="ctr">
                      <a:solidFill>
                        <a:schemeClr val="tx1"/>
                      </a:solidFill>
                      <a:prstDash val="solid"/>
                      <a:round/>
                      <a:headEnd type="none" w="med" len="med"/>
                      <a:tailEnd type="none" w="med" len="med"/>
                    </a:lnL>
                    <a:lnR>
                      <a:noFill/>
                    </a:lnR>
                    <a:lnT>
                      <a:noFill/>
                    </a:lnT>
                    <a:lnB>
                      <a:noFill/>
                    </a:lnB>
                    <a:solidFill>
                      <a:srgbClr val="D8E4BC"/>
                    </a:solidFill>
                  </a:tcPr>
                </a:tc>
                <a:tc>
                  <a:txBody>
                    <a:bodyPr/>
                    <a:lstStyle/>
                    <a:p>
                      <a:pPr algn="ctr" fontAlgn="b"/>
                      <a:r>
                        <a:rPr lang="en-US" sz="1000" b="0" i="0" u="none" strike="noStrike">
                          <a:solidFill>
                            <a:srgbClr val="000000"/>
                          </a:solidFill>
                          <a:effectLst/>
                          <a:latin typeface="+mj-lt"/>
                        </a:rPr>
                        <a:t>21</a:t>
                      </a:r>
                    </a:p>
                  </a:txBody>
                  <a:tcPr marL="8659" marR="8659" marT="8404" marB="0" anchor="ctr">
                    <a:lnL>
                      <a:noFill/>
                    </a:lnL>
                    <a:lnR>
                      <a:noFill/>
                    </a:lnR>
                    <a:lnT>
                      <a:noFill/>
                    </a:lnT>
                    <a:lnB>
                      <a:noFill/>
                    </a:lnB>
                    <a:solidFill>
                      <a:srgbClr val="D8E4BC"/>
                    </a:solidFill>
                  </a:tcPr>
                </a:tc>
                <a:tc>
                  <a:txBody>
                    <a:bodyPr/>
                    <a:lstStyle/>
                    <a:p>
                      <a:pPr algn="ctr" fontAlgn="b"/>
                      <a:r>
                        <a:rPr lang="en-US" sz="1000" b="0" i="0" u="none" strike="noStrike" dirty="0">
                          <a:solidFill>
                            <a:srgbClr val="000000"/>
                          </a:solidFill>
                          <a:effectLst/>
                          <a:latin typeface="+mj-lt"/>
                        </a:rPr>
                        <a:t>11</a:t>
                      </a:r>
                    </a:p>
                  </a:txBody>
                  <a:tcPr marL="8659" marR="8659" marT="8404" marB="0" anchor="ctr">
                    <a:lnL>
                      <a:noFill/>
                    </a:lnL>
                    <a:lnR w="12700" cap="flat" cmpd="sng" algn="ctr">
                      <a:solidFill>
                        <a:schemeClr val="tx1"/>
                      </a:solidFill>
                      <a:prstDash val="solid"/>
                      <a:round/>
                      <a:headEnd type="none" w="med" len="med"/>
                      <a:tailEnd type="none" w="med" len="med"/>
                    </a:lnR>
                    <a:lnT>
                      <a:noFill/>
                    </a:lnT>
                    <a:lnB>
                      <a:noFill/>
                    </a:lnB>
                    <a:solidFill>
                      <a:srgbClr val="D8E4BC"/>
                    </a:solidFill>
                  </a:tcPr>
                </a:tc>
              </a:tr>
              <a:tr h="165479">
                <a:tc>
                  <a:txBody>
                    <a:bodyPr/>
                    <a:lstStyle/>
                    <a:p>
                      <a:pPr algn="l" fontAlgn="b"/>
                      <a:r>
                        <a:rPr lang="en-US" sz="1000" b="0" i="0" u="none" strike="noStrike">
                          <a:solidFill>
                            <a:srgbClr val="000000"/>
                          </a:solidFill>
                          <a:effectLst/>
                          <a:latin typeface="+mj-lt"/>
                        </a:rPr>
                        <a:t>Amedisys Inc.</a:t>
                      </a:r>
                    </a:p>
                  </a:txBody>
                  <a:tcPr marL="8659" marR="8659" marT="8404" marB="0" anchor="ctr">
                    <a:lnL w="12700" cap="flat" cmpd="sng" algn="ctr">
                      <a:solidFill>
                        <a:schemeClr val="tx1"/>
                      </a:solidFill>
                      <a:prstDash val="solid"/>
                      <a:round/>
                      <a:headEnd type="none" w="med" len="med"/>
                      <a:tailEnd type="none" w="med" len="med"/>
                    </a:lnL>
                    <a:lnR>
                      <a:noFill/>
                    </a:lnR>
                    <a:lnT>
                      <a:noFill/>
                    </a:lnT>
                    <a:lnB>
                      <a:noFill/>
                    </a:lnB>
                    <a:solidFill>
                      <a:srgbClr val="EBF1DE"/>
                    </a:solidFill>
                  </a:tcPr>
                </a:tc>
                <a:tc>
                  <a:txBody>
                    <a:bodyPr/>
                    <a:lstStyle/>
                    <a:p>
                      <a:pPr algn="ctr" fontAlgn="b"/>
                      <a:r>
                        <a:rPr lang="en-US" sz="1000" b="0" i="0" u="none" strike="noStrike">
                          <a:solidFill>
                            <a:srgbClr val="000000"/>
                          </a:solidFill>
                          <a:effectLst/>
                          <a:latin typeface="+mj-lt"/>
                        </a:rPr>
                        <a:t>19</a:t>
                      </a:r>
                    </a:p>
                  </a:txBody>
                  <a:tcPr marL="8659" marR="8659" marT="8404" marB="0" anchor="ctr">
                    <a:lnL>
                      <a:noFill/>
                    </a:lnL>
                    <a:lnR>
                      <a:noFill/>
                    </a:lnR>
                    <a:lnT>
                      <a:noFill/>
                    </a:lnT>
                    <a:lnB>
                      <a:noFill/>
                    </a:lnB>
                    <a:solidFill>
                      <a:srgbClr val="EBF1DE"/>
                    </a:solidFill>
                  </a:tcPr>
                </a:tc>
                <a:tc>
                  <a:txBody>
                    <a:bodyPr/>
                    <a:lstStyle/>
                    <a:p>
                      <a:pPr algn="ctr" fontAlgn="b"/>
                      <a:r>
                        <a:rPr lang="en-US" sz="1000" b="0" i="0" u="none" strike="noStrike" dirty="0">
                          <a:solidFill>
                            <a:srgbClr val="000000"/>
                          </a:solidFill>
                          <a:effectLst/>
                          <a:latin typeface="+mj-lt"/>
                        </a:rPr>
                        <a:t>6</a:t>
                      </a:r>
                    </a:p>
                  </a:txBody>
                  <a:tcPr marL="8659" marR="8659" marT="8404" marB="0" anchor="ctr">
                    <a:lnL>
                      <a:noFill/>
                    </a:lnL>
                    <a:lnR w="12700" cap="flat" cmpd="sng" algn="ctr">
                      <a:solidFill>
                        <a:schemeClr val="tx1"/>
                      </a:solidFill>
                      <a:prstDash val="solid"/>
                      <a:round/>
                      <a:headEnd type="none" w="med" len="med"/>
                      <a:tailEnd type="none" w="med" len="med"/>
                    </a:lnR>
                    <a:lnT>
                      <a:noFill/>
                    </a:lnT>
                    <a:lnB>
                      <a:noFill/>
                    </a:lnB>
                    <a:solidFill>
                      <a:srgbClr val="EBF1DE"/>
                    </a:solidFill>
                  </a:tcPr>
                </a:tc>
              </a:tr>
              <a:tr h="317687">
                <a:tc>
                  <a:txBody>
                    <a:bodyPr/>
                    <a:lstStyle/>
                    <a:p>
                      <a:pPr algn="l" fontAlgn="b"/>
                      <a:r>
                        <a:rPr lang="en-US" sz="1000" b="0" i="0" u="none" strike="noStrike">
                          <a:solidFill>
                            <a:srgbClr val="000000"/>
                          </a:solidFill>
                          <a:effectLst/>
                          <a:latin typeface="+mj-lt"/>
                        </a:rPr>
                        <a:t>Northeast Alabama Regional Medical Center</a:t>
                      </a:r>
                    </a:p>
                  </a:txBody>
                  <a:tcPr marL="8659" marR="8659" marT="8404" marB="0" anchor="ctr">
                    <a:lnL w="12700" cap="flat" cmpd="sng" algn="ctr">
                      <a:solidFill>
                        <a:schemeClr val="tx1"/>
                      </a:solidFill>
                      <a:prstDash val="solid"/>
                      <a:round/>
                      <a:headEnd type="none" w="med" len="med"/>
                      <a:tailEnd type="none" w="med" len="med"/>
                    </a:lnL>
                    <a:lnR>
                      <a:noFill/>
                    </a:lnR>
                    <a:lnT>
                      <a:noFill/>
                    </a:lnT>
                    <a:lnB>
                      <a:noFill/>
                    </a:lnB>
                    <a:solidFill>
                      <a:srgbClr val="D8E4BC"/>
                    </a:solidFill>
                  </a:tcPr>
                </a:tc>
                <a:tc>
                  <a:txBody>
                    <a:bodyPr/>
                    <a:lstStyle/>
                    <a:p>
                      <a:pPr algn="ctr" fontAlgn="b"/>
                      <a:r>
                        <a:rPr lang="en-US" sz="1000" b="0" i="0" u="none" strike="noStrike">
                          <a:solidFill>
                            <a:srgbClr val="000000"/>
                          </a:solidFill>
                          <a:effectLst/>
                          <a:latin typeface="+mj-lt"/>
                        </a:rPr>
                        <a:t>18</a:t>
                      </a:r>
                    </a:p>
                  </a:txBody>
                  <a:tcPr marL="8659" marR="8659" marT="8404" marB="0" anchor="ctr">
                    <a:lnL>
                      <a:noFill/>
                    </a:lnL>
                    <a:lnR>
                      <a:noFill/>
                    </a:lnR>
                    <a:lnT>
                      <a:noFill/>
                    </a:lnT>
                    <a:lnB>
                      <a:noFill/>
                    </a:lnB>
                    <a:solidFill>
                      <a:srgbClr val="D8E4BC"/>
                    </a:solidFill>
                  </a:tcPr>
                </a:tc>
                <a:tc>
                  <a:txBody>
                    <a:bodyPr/>
                    <a:lstStyle/>
                    <a:p>
                      <a:pPr algn="ctr" fontAlgn="b"/>
                      <a:r>
                        <a:rPr lang="en-US" sz="1000" b="0" i="0" u="none" strike="noStrike" dirty="0">
                          <a:solidFill>
                            <a:srgbClr val="000000"/>
                          </a:solidFill>
                          <a:effectLst/>
                          <a:latin typeface="+mj-lt"/>
                        </a:rPr>
                        <a:t>27</a:t>
                      </a:r>
                    </a:p>
                  </a:txBody>
                  <a:tcPr marL="8659" marR="8659" marT="8404" marB="0" anchor="ctr">
                    <a:lnL>
                      <a:noFill/>
                    </a:lnL>
                    <a:lnR w="12700" cap="flat" cmpd="sng" algn="ctr">
                      <a:solidFill>
                        <a:schemeClr val="tx1"/>
                      </a:solidFill>
                      <a:prstDash val="solid"/>
                      <a:round/>
                      <a:headEnd type="none" w="med" len="med"/>
                      <a:tailEnd type="none" w="med" len="med"/>
                    </a:lnR>
                    <a:lnT>
                      <a:noFill/>
                    </a:lnT>
                    <a:lnB>
                      <a:noFill/>
                    </a:lnB>
                    <a:solidFill>
                      <a:srgbClr val="D8E4BC"/>
                    </a:solidFill>
                  </a:tcPr>
                </a:tc>
              </a:tr>
              <a:tr h="165479">
                <a:tc>
                  <a:txBody>
                    <a:bodyPr/>
                    <a:lstStyle/>
                    <a:p>
                      <a:pPr algn="l" fontAlgn="b"/>
                      <a:r>
                        <a:rPr lang="en-US" sz="1000" b="0" i="0" u="none" strike="noStrike">
                          <a:solidFill>
                            <a:srgbClr val="000000"/>
                          </a:solidFill>
                          <a:effectLst/>
                          <a:latin typeface="+mj-lt"/>
                        </a:rPr>
                        <a:t>CVS Caremark</a:t>
                      </a:r>
                    </a:p>
                  </a:txBody>
                  <a:tcPr marL="8659" marR="8659" marT="8404" marB="0" anchor="ctr">
                    <a:lnL w="12700" cap="flat" cmpd="sng" algn="ctr">
                      <a:solidFill>
                        <a:schemeClr val="tx1"/>
                      </a:solidFill>
                      <a:prstDash val="solid"/>
                      <a:round/>
                      <a:headEnd type="none" w="med" len="med"/>
                      <a:tailEnd type="none" w="med" len="med"/>
                    </a:lnL>
                    <a:lnR>
                      <a:noFill/>
                    </a:lnR>
                    <a:lnT>
                      <a:noFill/>
                    </a:lnT>
                    <a:lnB>
                      <a:noFill/>
                    </a:lnB>
                    <a:solidFill>
                      <a:srgbClr val="EBF1DE"/>
                    </a:solidFill>
                  </a:tcPr>
                </a:tc>
                <a:tc>
                  <a:txBody>
                    <a:bodyPr/>
                    <a:lstStyle/>
                    <a:p>
                      <a:pPr algn="ctr" fontAlgn="b"/>
                      <a:r>
                        <a:rPr lang="en-US" sz="1000" b="0" i="0" u="none" strike="noStrike">
                          <a:solidFill>
                            <a:srgbClr val="000000"/>
                          </a:solidFill>
                          <a:effectLst/>
                          <a:latin typeface="+mj-lt"/>
                        </a:rPr>
                        <a:t>17</a:t>
                      </a:r>
                    </a:p>
                  </a:txBody>
                  <a:tcPr marL="8659" marR="8659" marT="8404" marB="0" anchor="ctr">
                    <a:lnL>
                      <a:noFill/>
                    </a:lnL>
                    <a:lnR>
                      <a:noFill/>
                    </a:lnR>
                    <a:lnT>
                      <a:noFill/>
                    </a:lnT>
                    <a:lnB>
                      <a:noFill/>
                    </a:lnB>
                    <a:solidFill>
                      <a:srgbClr val="EBF1DE"/>
                    </a:solidFill>
                  </a:tcPr>
                </a:tc>
                <a:tc>
                  <a:txBody>
                    <a:bodyPr/>
                    <a:lstStyle/>
                    <a:p>
                      <a:pPr algn="ctr" fontAlgn="b"/>
                      <a:r>
                        <a:rPr lang="en-US" sz="1000" b="0" i="0" u="none" strike="noStrike" dirty="0">
                          <a:solidFill>
                            <a:srgbClr val="000000"/>
                          </a:solidFill>
                          <a:effectLst/>
                          <a:latin typeface="+mj-lt"/>
                        </a:rPr>
                        <a:t>84</a:t>
                      </a:r>
                    </a:p>
                  </a:txBody>
                  <a:tcPr marL="8659" marR="8659" marT="8404" marB="0" anchor="ctr">
                    <a:lnL>
                      <a:noFill/>
                    </a:lnL>
                    <a:lnR w="12700" cap="flat" cmpd="sng" algn="ctr">
                      <a:solidFill>
                        <a:schemeClr val="tx1"/>
                      </a:solidFill>
                      <a:prstDash val="solid"/>
                      <a:round/>
                      <a:headEnd type="none" w="med" len="med"/>
                      <a:tailEnd type="none" w="med" len="med"/>
                    </a:lnR>
                    <a:lnT>
                      <a:noFill/>
                    </a:lnT>
                    <a:lnB>
                      <a:noFill/>
                    </a:lnB>
                    <a:solidFill>
                      <a:srgbClr val="EBF1DE"/>
                    </a:solidFill>
                  </a:tcPr>
                </a:tc>
              </a:tr>
              <a:tr h="165479">
                <a:tc>
                  <a:txBody>
                    <a:bodyPr/>
                    <a:lstStyle/>
                    <a:p>
                      <a:pPr algn="l" fontAlgn="b"/>
                      <a:r>
                        <a:rPr lang="en-US" sz="1000" b="0" i="0" u="none" strike="noStrike">
                          <a:solidFill>
                            <a:srgbClr val="000000"/>
                          </a:solidFill>
                          <a:effectLst/>
                          <a:latin typeface="+mj-lt"/>
                        </a:rPr>
                        <a:t>Forest Service</a:t>
                      </a:r>
                    </a:p>
                  </a:txBody>
                  <a:tcPr marL="8659" marR="8659" marT="8404" marB="0" anchor="ctr">
                    <a:lnL w="12700" cap="flat" cmpd="sng" algn="ctr">
                      <a:solidFill>
                        <a:schemeClr val="tx1"/>
                      </a:solidFill>
                      <a:prstDash val="solid"/>
                      <a:round/>
                      <a:headEnd type="none" w="med" len="med"/>
                      <a:tailEnd type="none" w="med" len="med"/>
                    </a:lnL>
                    <a:lnR>
                      <a:noFill/>
                    </a:lnR>
                    <a:lnT>
                      <a:noFill/>
                    </a:lnT>
                    <a:lnB>
                      <a:noFill/>
                    </a:lnB>
                    <a:solidFill>
                      <a:srgbClr val="D8E4BC"/>
                    </a:solidFill>
                  </a:tcPr>
                </a:tc>
                <a:tc>
                  <a:txBody>
                    <a:bodyPr/>
                    <a:lstStyle/>
                    <a:p>
                      <a:pPr algn="ctr" fontAlgn="b"/>
                      <a:r>
                        <a:rPr lang="en-US" sz="1000" b="0" i="0" u="none" strike="noStrike">
                          <a:solidFill>
                            <a:srgbClr val="000000"/>
                          </a:solidFill>
                          <a:effectLst/>
                          <a:latin typeface="+mj-lt"/>
                        </a:rPr>
                        <a:t>15</a:t>
                      </a:r>
                    </a:p>
                  </a:txBody>
                  <a:tcPr marL="8659" marR="8659" marT="8404" marB="0" anchor="ctr">
                    <a:lnL>
                      <a:noFill/>
                    </a:lnL>
                    <a:lnR>
                      <a:noFill/>
                    </a:lnR>
                    <a:lnT>
                      <a:noFill/>
                    </a:lnT>
                    <a:lnB>
                      <a:noFill/>
                    </a:lnB>
                    <a:solidFill>
                      <a:srgbClr val="D8E4BC"/>
                    </a:solidFill>
                  </a:tcPr>
                </a:tc>
                <a:tc>
                  <a:txBody>
                    <a:bodyPr/>
                    <a:lstStyle/>
                    <a:p>
                      <a:pPr algn="ctr" fontAlgn="b"/>
                      <a:r>
                        <a:rPr lang="en-US" sz="1000" b="0" i="0" u="none" strike="noStrike" dirty="0">
                          <a:solidFill>
                            <a:srgbClr val="000000"/>
                          </a:solidFill>
                          <a:effectLst/>
                          <a:latin typeface="+mj-lt"/>
                        </a:rPr>
                        <a:t>25</a:t>
                      </a:r>
                    </a:p>
                  </a:txBody>
                  <a:tcPr marL="8659" marR="8659" marT="8404" marB="0" anchor="ctr">
                    <a:lnL>
                      <a:noFill/>
                    </a:lnL>
                    <a:lnR w="12700" cap="flat" cmpd="sng" algn="ctr">
                      <a:solidFill>
                        <a:schemeClr val="tx1"/>
                      </a:solidFill>
                      <a:prstDash val="solid"/>
                      <a:round/>
                      <a:headEnd type="none" w="med" len="med"/>
                      <a:tailEnd type="none" w="med" len="med"/>
                    </a:lnR>
                    <a:lnT>
                      <a:noFill/>
                    </a:lnT>
                    <a:lnB>
                      <a:noFill/>
                    </a:lnB>
                    <a:solidFill>
                      <a:srgbClr val="D8E4BC"/>
                    </a:solidFill>
                  </a:tcPr>
                </a:tc>
              </a:tr>
              <a:tr h="165479">
                <a:tc>
                  <a:txBody>
                    <a:bodyPr/>
                    <a:lstStyle/>
                    <a:p>
                      <a:pPr algn="l" fontAlgn="b"/>
                      <a:r>
                        <a:rPr lang="en-US" sz="1000" b="0" i="0" u="none" strike="noStrike">
                          <a:solidFill>
                            <a:srgbClr val="000000"/>
                          </a:solidFill>
                          <a:effectLst/>
                          <a:latin typeface="+mj-lt"/>
                        </a:rPr>
                        <a:t>Dick's Sporting Goods, Inc.</a:t>
                      </a:r>
                    </a:p>
                  </a:txBody>
                  <a:tcPr marL="8659" marR="8659" marT="8404"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mj-lt"/>
                        </a:rPr>
                        <a:t>15</a:t>
                      </a:r>
                    </a:p>
                  </a:txBody>
                  <a:tcPr marL="8659" marR="8659" marT="8404" marB="0" anchor="ctr">
                    <a:lnL>
                      <a:noFill/>
                    </a:lnL>
                    <a:lnR>
                      <a:noFill/>
                    </a:lnR>
                    <a:lnT>
                      <a:noFill/>
                    </a:lnT>
                    <a:lnB w="12700" cap="flat" cmpd="sng" algn="ctr">
                      <a:solidFill>
                        <a:schemeClr val="tx1"/>
                      </a:solidFill>
                      <a:prstDash val="solid"/>
                      <a:round/>
                      <a:headEnd type="none" w="med" len="med"/>
                      <a:tailEnd type="none" w="med" len="med"/>
                    </a:lnB>
                    <a:solidFill>
                      <a:srgbClr val="EBF1DE"/>
                    </a:solidFill>
                  </a:tcPr>
                </a:tc>
                <a:tc>
                  <a:txBody>
                    <a:bodyPr/>
                    <a:lstStyle/>
                    <a:p>
                      <a:pPr algn="ctr" fontAlgn="b"/>
                      <a:r>
                        <a:rPr lang="en-US" sz="1000" b="0" i="0" u="none" strike="noStrike" dirty="0">
                          <a:solidFill>
                            <a:srgbClr val="000000"/>
                          </a:solidFill>
                          <a:effectLst/>
                          <a:latin typeface="+mj-lt"/>
                        </a:rPr>
                        <a:t>4</a:t>
                      </a:r>
                    </a:p>
                  </a:txBody>
                  <a:tcPr marL="8659" marR="8659" marT="8404"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EBF1DE"/>
                    </a:solidFill>
                  </a:tcPr>
                </a:tc>
              </a:tr>
            </a:tbl>
          </a:graphicData>
        </a:graphic>
      </p:graphicFrame>
      <p:sp>
        <p:nvSpPr>
          <p:cNvPr id="10" name="TextBox 9"/>
          <p:cNvSpPr txBox="1"/>
          <p:nvPr/>
        </p:nvSpPr>
        <p:spPr>
          <a:xfrm>
            <a:off x="3445012" y="198474"/>
            <a:ext cx="2027254" cy="482969"/>
          </a:xfrm>
          <a:prstGeom prst="rect">
            <a:avLst/>
          </a:prstGeom>
          <a:ln>
            <a:solidFill>
              <a:schemeClr val="accent3">
                <a:lumMod val="75000"/>
              </a:schemeClr>
            </a:solidFill>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none" lIns="82058" tIns="41029" rIns="82058" bIns="41029" rtlCol="0">
            <a:spAutoFit/>
          </a:bodyPr>
          <a:lstStyle/>
          <a:p>
            <a:pPr algn="ctr"/>
            <a:r>
              <a:rPr lang="en-US" sz="1300" b="1" dirty="0">
                <a:solidFill>
                  <a:schemeClr val="tx1"/>
                </a:solidFill>
                <a:latin typeface="Adobe Caslon Pro Bold" pitchFamily="18" charset="0"/>
              </a:rPr>
              <a:t>Region 5 Monthly Job Ads</a:t>
            </a:r>
          </a:p>
          <a:p>
            <a:pPr algn="ctr"/>
            <a:r>
              <a:rPr lang="en-US" sz="1300" b="1" dirty="0">
                <a:solidFill>
                  <a:schemeClr val="tx1"/>
                </a:solidFill>
                <a:latin typeface="Adobe Caslon Pro Bold" pitchFamily="18" charset="0"/>
              </a:rPr>
              <a:t>December 2013</a:t>
            </a:r>
          </a:p>
        </p:txBody>
      </p:sp>
      <p:sp>
        <p:nvSpPr>
          <p:cNvPr id="12" name="TextBox 11"/>
          <p:cNvSpPr txBox="1"/>
          <p:nvPr/>
        </p:nvSpPr>
        <p:spPr>
          <a:xfrm>
            <a:off x="761999" y="6487047"/>
            <a:ext cx="7864214" cy="298724"/>
          </a:xfrm>
          <a:prstGeom prst="rect">
            <a:avLst/>
          </a:prstGeom>
          <a:noFill/>
        </p:spPr>
        <p:txBody>
          <a:bodyPr wrap="square" lIns="82058" tIns="41029" rIns="82058" bIns="41029" rtlCol="0">
            <a:spAutoFit/>
          </a:bodyPr>
          <a:lstStyle/>
          <a:p>
            <a:r>
              <a:rPr lang="en-US" sz="700" dirty="0">
                <a:latin typeface="Andalus" pitchFamily="18" charset="-78"/>
                <a:cs typeface="Andalus" pitchFamily="18" charset="-78"/>
              </a:rPr>
              <a:t>Source: Alabama Department of Labor, Labor Market Information Division; Help Wanted Online from The Conference Board and WANTED Technologies. HWOL data Current as of January 17, 2014</a:t>
            </a:r>
          </a:p>
          <a:p>
            <a:r>
              <a:rPr lang="en-US" sz="700" dirty="0">
                <a:latin typeface="Andalus" pitchFamily="18" charset="-78"/>
                <a:cs typeface="Andalus" pitchFamily="18" charset="-78"/>
              </a:rPr>
              <a:t>Referenced period for this release is the same as the Local Area Unemployment  Statistics (LAUS) and the Current Employment Statistics (CES).</a:t>
            </a:r>
          </a:p>
        </p:txBody>
      </p:sp>
      <p:graphicFrame>
        <p:nvGraphicFramePr>
          <p:cNvPr id="11" name="Chart 10"/>
          <p:cNvGraphicFramePr>
            <a:graphicFrameLocks noGrp="1"/>
          </p:cNvGraphicFramePr>
          <p:nvPr>
            <p:extLst>
              <p:ext uri="{D42A27DB-BD31-4B8C-83A1-F6EECF244321}">
                <p14:modId xmlns:p14="http://schemas.microsoft.com/office/powerpoint/2010/main" val="500204724"/>
              </p:ext>
            </p:extLst>
          </p:nvPr>
        </p:nvGraphicFramePr>
        <p:xfrm>
          <a:off x="94454" y="3697941"/>
          <a:ext cx="5357084" cy="36307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11974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3200" dirty="0" smtClean="0"/>
              <a:t>Firm Age and Firm Size Industry Data</a:t>
            </a:r>
            <a:endParaRPr lang="en-US" sz="3200" dirty="0"/>
          </a:p>
        </p:txBody>
      </p:sp>
      <p:sp>
        <p:nvSpPr>
          <p:cNvPr id="3" name="Content Placeholder 2"/>
          <p:cNvSpPr>
            <a:spLocks noGrp="1"/>
          </p:cNvSpPr>
          <p:nvPr>
            <p:ph idx="1"/>
          </p:nvPr>
        </p:nvSpPr>
        <p:spPr>
          <a:xfrm>
            <a:off x="457200" y="1066800"/>
            <a:ext cx="8229600" cy="4525963"/>
          </a:xfrm>
        </p:spPr>
        <p:txBody>
          <a:bodyPr>
            <a:normAutofit fontScale="85000" lnSpcReduction="20000"/>
          </a:bodyPr>
          <a:lstStyle/>
          <a:p>
            <a:r>
              <a:rPr lang="en-US" sz="2600" dirty="0" smtClean="0"/>
              <a:t>Source: Longitudinal Employment Household Dynamic Program, partnership between the US Census Bureau and the Department of Labor, Labor Market Information Division</a:t>
            </a:r>
          </a:p>
          <a:p>
            <a:r>
              <a:rPr lang="en-US" sz="2600" dirty="0" smtClean="0"/>
              <a:t>Only includes Private Employment</a:t>
            </a:r>
          </a:p>
          <a:p>
            <a:r>
              <a:rPr lang="en-US" sz="2600" dirty="0" smtClean="0"/>
              <a:t>Data Series back to 2001</a:t>
            </a:r>
          </a:p>
          <a:p>
            <a:r>
              <a:rPr lang="en-US" sz="2600" dirty="0" smtClean="0"/>
              <a:t>Includes all 8 major variables</a:t>
            </a:r>
          </a:p>
          <a:p>
            <a:pPr lvl="1"/>
            <a:r>
              <a:rPr lang="en-US" sz="2200" dirty="0" smtClean="0"/>
              <a:t>Employment</a:t>
            </a:r>
          </a:p>
          <a:p>
            <a:pPr lvl="1"/>
            <a:r>
              <a:rPr lang="en-US" sz="2200" dirty="0" smtClean="0"/>
              <a:t>Net Job Flows</a:t>
            </a:r>
          </a:p>
          <a:p>
            <a:pPr lvl="1"/>
            <a:r>
              <a:rPr lang="en-US" sz="2200" dirty="0" smtClean="0"/>
              <a:t>Job Creation</a:t>
            </a:r>
          </a:p>
          <a:p>
            <a:pPr lvl="1"/>
            <a:r>
              <a:rPr lang="en-US" sz="2200" dirty="0" smtClean="0"/>
              <a:t>New Hires</a:t>
            </a:r>
          </a:p>
          <a:p>
            <a:pPr lvl="1"/>
            <a:r>
              <a:rPr lang="en-US" sz="2200" dirty="0" smtClean="0"/>
              <a:t>Separations</a:t>
            </a:r>
          </a:p>
          <a:p>
            <a:pPr lvl="1"/>
            <a:r>
              <a:rPr lang="en-US" sz="2200" dirty="0" smtClean="0"/>
              <a:t>Turnover</a:t>
            </a:r>
          </a:p>
          <a:p>
            <a:pPr lvl="1"/>
            <a:r>
              <a:rPr lang="en-US" sz="2200" dirty="0" err="1" smtClean="0"/>
              <a:t>Avg</a:t>
            </a:r>
            <a:r>
              <a:rPr lang="en-US" sz="2200" dirty="0" smtClean="0"/>
              <a:t> Monthly Earnings</a:t>
            </a:r>
          </a:p>
          <a:p>
            <a:pPr lvl="1"/>
            <a:r>
              <a:rPr lang="en-US" sz="2200" dirty="0" err="1" smtClean="0"/>
              <a:t>Avg</a:t>
            </a:r>
            <a:r>
              <a:rPr lang="en-US" sz="2200" dirty="0" smtClean="0"/>
              <a:t> New Hire Earnings</a:t>
            </a:r>
          </a:p>
          <a:p>
            <a:endParaRPr lang="en-US" sz="2600" dirty="0"/>
          </a:p>
          <a:p>
            <a:endParaRPr lang="en-US" dirty="0"/>
          </a:p>
        </p:txBody>
      </p:sp>
    </p:spTree>
    <p:extLst>
      <p:ext uri="{BB962C8B-B14F-4D97-AF65-F5344CB8AC3E}">
        <p14:creationId xmlns:p14="http://schemas.microsoft.com/office/powerpoint/2010/main" val="1669527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792162"/>
          </a:xfrm>
        </p:spPr>
        <p:txBody>
          <a:bodyPr>
            <a:normAutofit fontScale="90000"/>
          </a:bodyPr>
          <a:lstStyle/>
          <a:p>
            <a:r>
              <a:rPr lang="en-US" sz="3500" dirty="0" smtClean="0"/>
              <a:t>Firm Size Industry Data</a:t>
            </a:r>
            <a:endParaRPr lang="en-US" sz="3500" dirty="0"/>
          </a:p>
        </p:txBody>
      </p:sp>
      <p:sp>
        <p:nvSpPr>
          <p:cNvPr id="8" name="TextBox 7"/>
          <p:cNvSpPr txBox="1"/>
          <p:nvPr/>
        </p:nvSpPr>
        <p:spPr>
          <a:xfrm>
            <a:off x="5105400" y="1343085"/>
            <a:ext cx="3962400" cy="5078313"/>
          </a:xfrm>
          <a:prstGeom prst="rect">
            <a:avLst/>
          </a:prstGeom>
          <a:noFill/>
        </p:spPr>
        <p:txBody>
          <a:bodyPr wrap="square" rtlCol="0">
            <a:spAutoFit/>
          </a:bodyPr>
          <a:lstStyle/>
          <a:p>
            <a:pPr marL="285750" indent="-285750">
              <a:buFont typeface="Arial" charset="0"/>
              <a:buChar char="•"/>
            </a:pPr>
            <a:r>
              <a:rPr lang="en-US" dirty="0" smtClean="0"/>
              <a:t>Table includes the </a:t>
            </a:r>
            <a:r>
              <a:rPr lang="en-US" u="sng" dirty="0" smtClean="0"/>
              <a:t>latest Average Annual data </a:t>
            </a:r>
            <a:r>
              <a:rPr lang="en-US" dirty="0" smtClean="0"/>
              <a:t>which covers 2011 </a:t>
            </a:r>
            <a:r>
              <a:rPr lang="en-US" dirty="0" err="1" smtClean="0"/>
              <a:t>qtr</a:t>
            </a:r>
            <a:r>
              <a:rPr lang="en-US" dirty="0" smtClean="0"/>
              <a:t> 3 through 2012 </a:t>
            </a:r>
            <a:r>
              <a:rPr lang="en-US" dirty="0" err="1" smtClean="0"/>
              <a:t>qtr</a:t>
            </a:r>
            <a:r>
              <a:rPr lang="en-US" dirty="0" smtClean="0"/>
              <a:t> 2</a:t>
            </a:r>
            <a:endParaRPr lang="en-US" dirty="0"/>
          </a:p>
          <a:p>
            <a:pPr marL="285750" indent="-285750">
              <a:buFont typeface="Arial" charset="0"/>
              <a:buChar char="•"/>
            </a:pPr>
            <a:r>
              <a:rPr lang="en-US" dirty="0" smtClean="0"/>
              <a:t>Private Data only</a:t>
            </a:r>
          </a:p>
          <a:p>
            <a:pPr marL="285750" indent="-285750">
              <a:buFont typeface="Arial" charset="0"/>
              <a:buChar char="•"/>
            </a:pPr>
            <a:r>
              <a:rPr lang="en-US" dirty="0" smtClean="0"/>
              <a:t>This table will be available in excel format for all major industry sectors on the website</a:t>
            </a:r>
          </a:p>
          <a:p>
            <a:pPr marL="285750" indent="-285750">
              <a:buFont typeface="Arial" charset="0"/>
              <a:buChar char="•"/>
            </a:pPr>
            <a:r>
              <a:rPr lang="en-US" dirty="0" smtClean="0"/>
              <a:t>More detailed industry data can </a:t>
            </a:r>
            <a:r>
              <a:rPr lang="en-US" dirty="0"/>
              <a:t>be accessed on the website at </a:t>
            </a:r>
            <a:r>
              <a:rPr lang="en-US" dirty="0">
                <a:hlinkClick r:id="rId3"/>
              </a:rPr>
              <a:t>http://</a:t>
            </a:r>
            <a:r>
              <a:rPr lang="en-US" dirty="0" smtClean="0">
                <a:hlinkClick r:id="rId3"/>
              </a:rPr>
              <a:t>www2.labor.alabama.gov/workforcedev/led/alatestqwi.html</a:t>
            </a:r>
            <a:endParaRPr lang="en-US" dirty="0" smtClean="0"/>
          </a:p>
          <a:p>
            <a:pPr marL="285750" indent="-285750">
              <a:buFont typeface="Arial" charset="0"/>
              <a:buChar char="•"/>
            </a:pPr>
            <a:r>
              <a:rPr lang="en-US" dirty="0" smtClean="0"/>
              <a:t>Data shows the smaller the firm size, the higher the turnover rate. The larger the firm size, the smaller the turnover rate.</a:t>
            </a:r>
          </a:p>
          <a:p>
            <a:pPr marL="285750" indent="-285750">
              <a:buFont typeface="Arial" charset="0"/>
              <a:buChar char="•"/>
            </a:pPr>
            <a:r>
              <a:rPr lang="en-US" dirty="0" smtClean="0"/>
              <a:t>Also normally earnings are lower in smaller firms than larger firms. </a:t>
            </a:r>
          </a:p>
          <a:p>
            <a:pPr marL="285750" indent="-285750">
              <a:buFont typeface="Arial" charset="0"/>
              <a:buChar char="•"/>
            </a:pPr>
            <a:endParaRPr lang="en-US" dirty="0"/>
          </a:p>
        </p:txBody>
      </p:sp>
      <p:sp>
        <p:nvSpPr>
          <p:cNvPr id="9" name="Title 1"/>
          <p:cNvSpPr txBox="1">
            <a:spLocks/>
          </p:cNvSpPr>
          <p:nvPr/>
        </p:nvSpPr>
        <p:spPr>
          <a:xfrm>
            <a:off x="381000" y="914400"/>
            <a:ext cx="4648200" cy="258762"/>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t>WDR </a:t>
            </a:r>
            <a:r>
              <a:rPr lang="en-US" sz="2000" b="1" dirty="0"/>
              <a:t>4</a:t>
            </a:r>
            <a:r>
              <a:rPr lang="en-US" sz="2000" b="1" dirty="0" smtClean="0"/>
              <a:t> Industry Data by Firm Size</a:t>
            </a:r>
            <a:endParaRPr lang="en-US" sz="20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579805411"/>
              </p:ext>
            </p:extLst>
          </p:nvPr>
        </p:nvGraphicFramePr>
        <p:xfrm>
          <a:off x="469552" y="1135838"/>
          <a:ext cx="4483448" cy="5684838"/>
        </p:xfrm>
        <a:graphic>
          <a:graphicData uri="http://schemas.openxmlformats.org/presentationml/2006/ole">
            <mc:AlternateContent xmlns:mc="http://schemas.openxmlformats.org/markup-compatibility/2006">
              <mc:Choice xmlns:v="urn:schemas-microsoft-com:vml" Requires="v">
                <p:oleObj spid="_x0000_s22553" name="Worksheet" r:id="rId4" imgW="4905392" imgH="6219879" progId="Excel.Sheet.12">
                  <p:link updateAutomatic="1"/>
                </p:oleObj>
              </mc:Choice>
              <mc:Fallback>
                <p:oleObj name="Worksheet" r:id="rId4" imgW="4905392" imgH="6219879" progId="Excel.Sheet.12">
                  <p:link updateAutomatic="1"/>
                  <p:pic>
                    <p:nvPicPr>
                      <p:cNvPr id="0" name=""/>
                      <p:cNvPicPr/>
                      <p:nvPr/>
                    </p:nvPicPr>
                    <p:blipFill>
                      <a:blip r:embed="rId5"/>
                      <a:stretch>
                        <a:fillRect/>
                      </a:stretch>
                    </p:blipFill>
                    <p:spPr>
                      <a:xfrm>
                        <a:off x="469552" y="1135838"/>
                        <a:ext cx="4483448" cy="5684838"/>
                      </a:xfrm>
                      <a:prstGeom prst="rect">
                        <a:avLst/>
                      </a:prstGeom>
                    </p:spPr>
                  </p:pic>
                </p:oleObj>
              </mc:Fallback>
            </mc:AlternateContent>
          </a:graphicData>
        </a:graphic>
      </p:graphicFrame>
    </p:spTree>
    <p:extLst>
      <p:ext uri="{BB962C8B-B14F-4D97-AF65-F5344CB8AC3E}">
        <p14:creationId xmlns:p14="http://schemas.microsoft.com/office/powerpoint/2010/main" val="32809244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792162"/>
          </a:xfrm>
        </p:spPr>
        <p:txBody>
          <a:bodyPr>
            <a:normAutofit fontScale="90000"/>
          </a:bodyPr>
          <a:lstStyle/>
          <a:p>
            <a:r>
              <a:rPr lang="en-US" sz="3500" dirty="0" smtClean="0"/>
              <a:t>Firm Age Industry Data</a:t>
            </a:r>
            <a:endParaRPr lang="en-US" sz="3500" dirty="0"/>
          </a:p>
        </p:txBody>
      </p:sp>
      <p:sp>
        <p:nvSpPr>
          <p:cNvPr id="8" name="TextBox 7"/>
          <p:cNvSpPr txBox="1"/>
          <p:nvPr/>
        </p:nvSpPr>
        <p:spPr>
          <a:xfrm>
            <a:off x="5029200" y="1371600"/>
            <a:ext cx="4038600" cy="4801314"/>
          </a:xfrm>
          <a:prstGeom prst="rect">
            <a:avLst/>
          </a:prstGeom>
          <a:noFill/>
        </p:spPr>
        <p:txBody>
          <a:bodyPr wrap="square" rtlCol="0">
            <a:spAutoFit/>
          </a:bodyPr>
          <a:lstStyle/>
          <a:p>
            <a:pPr marL="285750" indent="-285750">
              <a:buFont typeface="Arial" charset="0"/>
              <a:buChar char="•"/>
            </a:pPr>
            <a:r>
              <a:rPr lang="en-US" dirty="0" smtClean="0"/>
              <a:t>Table includes the </a:t>
            </a:r>
            <a:r>
              <a:rPr lang="en-US" u="sng" dirty="0" smtClean="0"/>
              <a:t>latest Average Annual data </a:t>
            </a:r>
            <a:r>
              <a:rPr lang="en-US" dirty="0" smtClean="0"/>
              <a:t>which covers 2011 </a:t>
            </a:r>
            <a:r>
              <a:rPr lang="en-US" dirty="0" err="1" smtClean="0"/>
              <a:t>qtr</a:t>
            </a:r>
            <a:r>
              <a:rPr lang="en-US" dirty="0" smtClean="0"/>
              <a:t> 3 through 2012 </a:t>
            </a:r>
            <a:r>
              <a:rPr lang="en-US" dirty="0" err="1" smtClean="0"/>
              <a:t>qtr</a:t>
            </a:r>
            <a:r>
              <a:rPr lang="en-US" dirty="0" smtClean="0"/>
              <a:t> 2</a:t>
            </a:r>
            <a:endParaRPr lang="en-US" dirty="0"/>
          </a:p>
          <a:p>
            <a:pPr marL="285750" indent="-285750">
              <a:buFont typeface="Arial" charset="0"/>
              <a:buChar char="•"/>
            </a:pPr>
            <a:r>
              <a:rPr lang="en-US" dirty="0" smtClean="0"/>
              <a:t>Private Data only</a:t>
            </a:r>
          </a:p>
          <a:p>
            <a:pPr marL="285750" indent="-285750">
              <a:buFont typeface="Arial" charset="0"/>
              <a:buChar char="•"/>
            </a:pPr>
            <a:r>
              <a:rPr lang="en-US" dirty="0" smtClean="0"/>
              <a:t>This table will be available in excel format for all major industry sectors on the website</a:t>
            </a:r>
          </a:p>
          <a:p>
            <a:pPr marL="285750" indent="-285750">
              <a:buFont typeface="Arial" charset="0"/>
              <a:buChar char="•"/>
            </a:pPr>
            <a:r>
              <a:rPr lang="en-US" dirty="0" smtClean="0"/>
              <a:t>More detailed industry data can </a:t>
            </a:r>
            <a:r>
              <a:rPr lang="en-US" dirty="0"/>
              <a:t>be accessed on the website at </a:t>
            </a:r>
            <a:r>
              <a:rPr lang="en-US" dirty="0">
                <a:hlinkClick r:id="rId3"/>
              </a:rPr>
              <a:t>http://</a:t>
            </a:r>
            <a:r>
              <a:rPr lang="en-US" dirty="0" smtClean="0">
                <a:hlinkClick r:id="rId3"/>
              </a:rPr>
              <a:t>www2.labor.alabama.gov/workforcedev/led/alatestqwi.html</a:t>
            </a:r>
            <a:r>
              <a:rPr lang="en-US" dirty="0" smtClean="0"/>
              <a:t> </a:t>
            </a:r>
          </a:p>
          <a:p>
            <a:pPr marL="285750" indent="-285750">
              <a:buFont typeface="Arial" charset="0"/>
              <a:buChar char="•"/>
            </a:pPr>
            <a:r>
              <a:rPr lang="en-US" dirty="0" smtClean="0"/>
              <a:t>Firms that have existed more than 10 years have more employees, offer higher wages, and have lower turnover rates</a:t>
            </a:r>
            <a:endParaRPr lang="en-US" dirty="0"/>
          </a:p>
          <a:p>
            <a:pPr marL="285750" indent="-285750">
              <a:buFont typeface="Arial" charset="0"/>
              <a:buChar char="•"/>
            </a:pPr>
            <a:endParaRPr lang="en-US" dirty="0" smtClean="0"/>
          </a:p>
          <a:p>
            <a:pPr marL="285750" indent="-285750">
              <a:buFont typeface="Arial" charset="0"/>
              <a:buChar char="•"/>
            </a:pPr>
            <a:endParaRPr lang="en-US" dirty="0"/>
          </a:p>
        </p:txBody>
      </p:sp>
      <p:sp>
        <p:nvSpPr>
          <p:cNvPr id="9" name="Title 1"/>
          <p:cNvSpPr txBox="1">
            <a:spLocks/>
          </p:cNvSpPr>
          <p:nvPr/>
        </p:nvSpPr>
        <p:spPr>
          <a:xfrm>
            <a:off x="609600" y="941776"/>
            <a:ext cx="4343400" cy="258762"/>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t>WDR 2 Industry Data by Firm Age</a:t>
            </a:r>
            <a:endParaRPr lang="en-US" sz="2000" b="1" dirty="0"/>
          </a:p>
        </p:txBody>
      </p:sp>
      <p:graphicFrame>
        <p:nvGraphicFramePr>
          <p:cNvPr id="2" name="Object 1"/>
          <p:cNvGraphicFramePr>
            <a:graphicFrameLocks noChangeAspect="1"/>
          </p:cNvGraphicFramePr>
          <p:nvPr>
            <p:extLst>
              <p:ext uri="{D42A27DB-BD31-4B8C-83A1-F6EECF244321}">
                <p14:modId xmlns:p14="http://schemas.microsoft.com/office/powerpoint/2010/main" val="3768183567"/>
              </p:ext>
            </p:extLst>
          </p:nvPr>
        </p:nvGraphicFramePr>
        <p:xfrm>
          <a:off x="609621" y="1161662"/>
          <a:ext cx="4122136" cy="5618004"/>
        </p:xfrm>
        <a:graphic>
          <a:graphicData uri="http://schemas.openxmlformats.org/presentationml/2006/ole">
            <mc:AlternateContent xmlns:mc="http://schemas.openxmlformats.org/markup-compatibility/2006">
              <mc:Choice xmlns:v="urn:schemas-microsoft-com:vml" Requires="v">
                <p:oleObj spid="_x0000_s2116" name="Worksheet" r:id="rId4" imgW="4619743" imgH="6296070" progId="Excel.Sheet.12">
                  <p:link updateAutomatic="1"/>
                </p:oleObj>
              </mc:Choice>
              <mc:Fallback>
                <p:oleObj name="Worksheet" r:id="rId4" imgW="4619743" imgH="6296070" progId="Excel.Sheet.12">
                  <p:link updateAutomatic="1"/>
                  <p:pic>
                    <p:nvPicPr>
                      <p:cNvPr id="0" name=""/>
                      <p:cNvPicPr/>
                      <p:nvPr/>
                    </p:nvPicPr>
                    <p:blipFill>
                      <a:blip r:embed="rId5"/>
                      <a:stretch>
                        <a:fillRect/>
                      </a:stretch>
                    </p:blipFill>
                    <p:spPr>
                      <a:xfrm>
                        <a:off x="609621" y="1161662"/>
                        <a:ext cx="4122136" cy="5618004"/>
                      </a:xfrm>
                      <a:prstGeom prst="rect">
                        <a:avLst/>
                      </a:prstGeom>
                    </p:spPr>
                  </p:pic>
                </p:oleObj>
              </mc:Fallback>
            </mc:AlternateContent>
          </a:graphicData>
        </a:graphic>
      </p:graphicFrame>
    </p:spTree>
    <p:extLst>
      <p:ext uri="{BB962C8B-B14F-4D97-AF65-F5344CB8AC3E}">
        <p14:creationId xmlns:p14="http://schemas.microsoft.com/office/powerpoint/2010/main" val="2967998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fontScale="90000"/>
          </a:bodyPr>
          <a:lstStyle/>
          <a:p>
            <a:r>
              <a:rPr lang="en-US" sz="3500" dirty="0" smtClean="0"/>
              <a:t>Labor Market Information (LMI)</a:t>
            </a:r>
            <a:endParaRPr lang="en-US" sz="3500" dirty="0"/>
          </a:p>
        </p:txBody>
      </p:sp>
      <p:sp>
        <p:nvSpPr>
          <p:cNvPr id="3" name="Content Placeholder 2"/>
          <p:cNvSpPr>
            <a:spLocks noGrp="1"/>
          </p:cNvSpPr>
          <p:nvPr>
            <p:ph idx="1"/>
          </p:nvPr>
        </p:nvSpPr>
        <p:spPr>
          <a:xfrm>
            <a:off x="457200" y="914400"/>
            <a:ext cx="8229600" cy="5791200"/>
          </a:xfrm>
        </p:spPr>
        <p:txBody>
          <a:bodyPr>
            <a:normAutofit fontScale="77500" lnSpcReduction="20000"/>
          </a:bodyPr>
          <a:lstStyle/>
          <a:p>
            <a:r>
              <a:rPr lang="en-US" sz="2800" dirty="0" smtClean="0"/>
              <a:t>Required by law regulated by the US Department of Labor that every state collect this data using Bureau of Labor Statistics Methodology</a:t>
            </a:r>
          </a:p>
          <a:p>
            <a:r>
              <a:rPr lang="en-US" sz="2800" dirty="0" smtClean="0"/>
              <a:t>Industry data is real data from Employers’ Unemployment Insurance records. This is not a survey.</a:t>
            </a:r>
          </a:p>
          <a:p>
            <a:r>
              <a:rPr lang="en-US" sz="2800" dirty="0" smtClean="0"/>
              <a:t>Occupational Employment and Wages is a survey and is dependent on survey response to ensure accurate wage data. Surveys conducted 2 times a year, and data is averaged over 3 years. No one establishment is surveyed more than once during this 3 year period. BLS requires all states make a 75% response rate in Employment and in Wages for the State, and for all the Metropolitan areas and Balance of State Areas.</a:t>
            </a:r>
          </a:p>
          <a:p>
            <a:r>
              <a:rPr lang="en-US" sz="2800" dirty="0" smtClean="0"/>
              <a:t>WIA Unit of LMI required by the Employment an Training Administration of the US Department of Labor to serve customers with labor market information so that everyone will have sustainable employment in the State. Required to work with Workforce Development Regional Boards, Education, Policymakers, Career Centers, and even unemployed workers and students. </a:t>
            </a:r>
            <a:endParaRPr lang="en-US" sz="2400" dirty="0" smtClean="0"/>
          </a:p>
          <a:p>
            <a:endParaRPr lang="en-US" sz="2800" dirty="0"/>
          </a:p>
        </p:txBody>
      </p:sp>
    </p:spTree>
    <p:extLst>
      <p:ext uri="{BB962C8B-B14F-4D97-AF65-F5344CB8AC3E}">
        <p14:creationId xmlns:p14="http://schemas.microsoft.com/office/powerpoint/2010/main" val="13642796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sz="3200" dirty="0" smtClean="0"/>
              <a:t>2011 Employer Benefits Survey</a:t>
            </a:r>
            <a:endParaRPr lang="en-US" sz="3200" dirty="0"/>
          </a:p>
        </p:txBody>
      </p:sp>
      <p:pic>
        <p:nvPicPr>
          <p:cNvPr id="5" name="Picture 4"/>
          <p:cNvPicPr>
            <a:picLocks noChangeAspect="1"/>
          </p:cNvPicPr>
          <p:nvPr/>
        </p:nvPicPr>
        <p:blipFill rotWithShape="1">
          <a:blip r:embed="rId2"/>
          <a:srcRect l="15976" t="14630" r="27820" b="12483"/>
          <a:stretch/>
        </p:blipFill>
        <p:spPr>
          <a:xfrm>
            <a:off x="76200" y="1066800"/>
            <a:ext cx="5867400" cy="495300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6096000" y="990600"/>
            <a:ext cx="3048000" cy="3139321"/>
          </a:xfrm>
          <a:prstGeom prst="rect">
            <a:avLst/>
          </a:prstGeom>
          <a:noFill/>
        </p:spPr>
        <p:txBody>
          <a:bodyPr wrap="square" rtlCol="0">
            <a:spAutoFit/>
          </a:bodyPr>
          <a:lstStyle/>
          <a:p>
            <a:pPr marL="285750" indent="-285750">
              <a:buFont typeface="Arial" charset="0"/>
              <a:buChar char="•"/>
            </a:pPr>
            <a:r>
              <a:rPr lang="en-US" dirty="0" smtClean="0"/>
              <a:t>Survey completed through partnership with the Center for Business and Economic Research at the University of Alabama</a:t>
            </a:r>
          </a:p>
          <a:p>
            <a:pPr marL="285750" indent="-285750">
              <a:buFont typeface="Arial" charset="0"/>
              <a:buChar char="•"/>
            </a:pPr>
            <a:r>
              <a:rPr lang="en-US" dirty="0" smtClean="0"/>
              <a:t>Data is broken down by workforce development region</a:t>
            </a:r>
          </a:p>
          <a:p>
            <a:pPr marL="285750" indent="-285750">
              <a:buFont typeface="Arial" charset="0"/>
              <a:buChar char="•"/>
            </a:pPr>
            <a:r>
              <a:rPr lang="en-US" dirty="0" smtClean="0"/>
              <a:t>Available for full time and part time workers</a:t>
            </a:r>
          </a:p>
        </p:txBody>
      </p:sp>
    </p:spTree>
    <p:extLst>
      <p:ext uri="{BB962C8B-B14F-4D97-AF65-F5344CB8AC3E}">
        <p14:creationId xmlns:p14="http://schemas.microsoft.com/office/powerpoint/2010/main" val="4941282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762000"/>
          </a:xfrm>
        </p:spPr>
        <p:txBody>
          <a:bodyPr>
            <a:normAutofit fontScale="90000"/>
          </a:bodyPr>
          <a:lstStyle/>
          <a:p>
            <a:r>
              <a:rPr lang="en-US" sz="3500" dirty="0" smtClean="0"/>
              <a:t>Accelerate Alabama Reports</a:t>
            </a:r>
            <a:endParaRPr lang="en-US" sz="3500"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876" t="17771" r="25474" b="29982"/>
          <a:stretch/>
        </p:blipFill>
        <p:spPr bwMode="auto">
          <a:xfrm>
            <a:off x="533400" y="1219200"/>
            <a:ext cx="4305106" cy="397192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5410200" y="990600"/>
            <a:ext cx="3505200" cy="4247317"/>
          </a:xfrm>
          <a:prstGeom prst="rect">
            <a:avLst/>
          </a:prstGeom>
          <a:noFill/>
        </p:spPr>
        <p:txBody>
          <a:bodyPr wrap="square" rtlCol="0">
            <a:spAutoFit/>
          </a:bodyPr>
          <a:lstStyle/>
          <a:p>
            <a:pPr marL="285750" indent="-285750">
              <a:buFont typeface="Arial" charset="0"/>
              <a:buChar char="•"/>
            </a:pPr>
            <a:r>
              <a:rPr lang="en-US" dirty="0" smtClean="0"/>
              <a:t>Latest available statewide data for each industry cluster</a:t>
            </a:r>
          </a:p>
          <a:p>
            <a:pPr marL="285750" indent="-285750">
              <a:buFont typeface="Arial" charset="0"/>
              <a:buChar char="•"/>
            </a:pPr>
            <a:r>
              <a:rPr lang="en-US" dirty="0" smtClean="0"/>
              <a:t>Data includes</a:t>
            </a:r>
          </a:p>
          <a:p>
            <a:pPr marL="742950" lvl="1" indent="-285750">
              <a:buFont typeface="Arial" charset="0"/>
              <a:buChar char="•"/>
            </a:pPr>
            <a:r>
              <a:rPr lang="en-US" dirty="0" smtClean="0"/>
              <a:t>Employment</a:t>
            </a:r>
          </a:p>
          <a:p>
            <a:pPr marL="742950" lvl="1" indent="-285750">
              <a:buFont typeface="Arial" charset="0"/>
              <a:buChar char="•"/>
            </a:pPr>
            <a:r>
              <a:rPr lang="en-US" dirty="0" smtClean="0"/>
              <a:t>Number of Companies</a:t>
            </a:r>
          </a:p>
          <a:p>
            <a:pPr marL="742950" lvl="1" indent="-285750">
              <a:buFont typeface="Arial" charset="0"/>
              <a:buChar char="•"/>
            </a:pPr>
            <a:r>
              <a:rPr lang="en-US" dirty="0" smtClean="0"/>
              <a:t>Size of Companies</a:t>
            </a:r>
          </a:p>
          <a:p>
            <a:pPr marL="742950" lvl="1" indent="-285750">
              <a:buFont typeface="Arial" charset="0"/>
              <a:buChar char="•"/>
            </a:pPr>
            <a:r>
              <a:rPr lang="en-US" dirty="0" smtClean="0"/>
              <a:t>Top Job categories</a:t>
            </a:r>
          </a:p>
          <a:p>
            <a:pPr marL="742950" lvl="1" indent="-285750">
              <a:buFont typeface="Arial" charset="0"/>
              <a:buChar char="•"/>
            </a:pPr>
            <a:r>
              <a:rPr lang="en-US" dirty="0" smtClean="0"/>
              <a:t>Occupational Wages</a:t>
            </a:r>
          </a:p>
          <a:p>
            <a:pPr marL="742950" lvl="1" indent="-285750">
              <a:buFont typeface="Arial" charset="0"/>
              <a:buChar char="•"/>
            </a:pPr>
            <a:r>
              <a:rPr lang="en-US" dirty="0" smtClean="0"/>
              <a:t>Employment by Age</a:t>
            </a:r>
          </a:p>
          <a:p>
            <a:pPr marL="742950" lvl="1" indent="-285750">
              <a:buFont typeface="Arial" charset="0"/>
              <a:buChar char="•"/>
            </a:pPr>
            <a:r>
              <a:rPr lang="en-US" dirty="0" smtClean="0"/>
              <a:t>Turnover Rate</a:t>
            </a:r>
          </a:p>
          <a:p>
            <a:pPr marL="742950" lvl="1" indent="-285750">
              <a:buFont typeface="Arial" charset="0"/>
              <a:buChar char="•"/>
            </a:pPr>
            <a:r>
              <a:rPr lang="en-US" dirty="0" smtClean="0"/>
              <a:t>2010-2020 Industry Projections</a:t>
            </a:r>
          </a:p>
          <a:p>
            <a:pPr marL="742950" lvl="1" indent="-285750">
              <a:buFont typeface="Arial" charset="0"/>
              <a:buChar char="•"/>
            </a:pPr>
            <a:r>
              <a:rPr lang="en-US" dirty="0" smtClean="0"/>
              <a:t>Map of locations of employers in industry cluster</a:t>
            </a:r>
          </a:p>
        </p:txBody>
      </p:sp>
      <p:sp>
        <p:nvSpPr>
          <p:cNvPr id="9" name="Title 1"/>
          <p:cNvSpPr txBox="1">
            <a:spLocks/>
          </p:cNvSpPr>
          <p:nvPr/>
        </p:nvSpPr>
        <p:spPr>
          <a:xfrm>
            <a:off x="381000" y="5486400"/>
            <a:ext cx="8229600" cy="1219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2200" dirty="0" smtClean="0"/>
              <a:t>Available on the website under </a:t>
            </a:r>
            <a:r>
              <a:rPr lang="en-US" sz="2200" u="sng" dirty="0" smtClean="0"/>
              <a:t>Workforce Development tab</a:t>
            </a:r>
          </a:p>
          <a:p>
            <a:r>
              <a:rPr lang="en-US" sz="2200" dirty="0" smtClean="0">
                <a:hlinkClick r:id="rId3"/>
              </a:rPr>
              <a:t>www.labor.alabama.gov/lmi</a:t>
            </a:r>
            <a:r>
              <a:rPr lang="en-US" sz="2200" dirty="0" smtClean="0"/>
              <a:t> </a:t>
            </a:r>
            <a:endParaRPr lang="en-US" sz="2200" dirty="0"/>
          </a:p>
        </p:txBody>
      </p:sp>
    </p:spTree>
    <p:extLst>
      <p:ext uri="{BB962C8B-B14F-4D97-AF65-F5344CB8AC3E}">
        <p14:creationId xmlns:p14="http://schemas.microsoft.com/office/powerpoint/2010/main" val="982430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Tonya.Lee\AppData\Local\Microsoft\Windows\Temporary Internet Files\Content.IE5\3KW2241Y\MC900441146[1].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457200" y="76200"/>
            <a:ext cx="8229600" cy="762000"/>
          </a:xfrm>
        </p:spPr>
        <p:txBody>
          <a:bodyPr>
            <a:normAutofit fontScale="90000"/>
          </a:bodyPr>
          <a:lstStyle/>
          <a:p>
            <a:r>
              <a:rPr lang="en-US" sz="3500" dirty="0" smtClean="0"/>
              <a:t>Additional Reports Available on Website</a:t>
            </a:r>
            <a:endParaRPr lang="en-US" sz="3500" dirty="0"/>
          </a:p>
        </p:txBody>
      </p:sp>
      <p:sp>
        <p:nvSpPr>
          <p:cNvPr id="3" name="Content Placeholder 2"/>
          <p:cNvSpPr>
            <a:spLocks noGrp="1"/>
          </p:cNvSpPr>
          <p:nvPr>
            <p:ph idx="1"/>
          </p:nvPr>
        </p:nvSpPr>
        <p:spPr>
          <a:xfrm>
            <a:off x="533400" y="990600"/>
            <a:ext cx="8229600" cy="5715000"/>
          </a:xfrm>
        </p:spPr>
        <p:txBody>
          <a:bodyPr>
            <a:normAutofit fontScale="92500" lnSpcReduction="10000"/>
          </a:bodyPr>
          <a:lstStyle/>
          <a:p>
            <a:r>
              <a:rPr lang="en-US" sz="2600" dirty="0" smtClean="0">
                <a:solidFill>
                  <a:schemeClr val="tx1">
                    <a:lumMod val="65000"/>
                    <a:lumOff val="35000"/>
                  </a:schemeClr>
                </a:solidFill>
              </a:rPr>
              <a:t>Underemployment Report</a:t>
            </a:r>
          </a:p>
          <a:p>
            <a:pPr lvl="1"/>
            <a:r>
              <a:rPr lang="en-US" sz="2200" dirty="0" smtClean="0">
                <a:solidFill>
                  <a:schemeClr val="tx1">
                    <a:lumMod val="65000"/>
                    <a:lumOff val="35000"/>
                  </a:schemeClr>
                </a:solidFill>
              </a:rPr>
              <a:t>Information on survey instrument and methodology of underemployment data</a:t>
            </a:r>
          </a:p>
          <a:p>
            <a:r>
              <a:rPr lang="en-US" sz="2600" dirty="0" smtClean="0">
                <a:solidFill>
                  <a:schemeClr val="tx1">
                    <a:lumMod val="65000"/>
                    <a:lumOff val="35000"/>
                  </a:schemeClr>
                </a:solidFill>
              </a:rPr>
              <a:t>Forecasting Underemployment Report</a:t>
            </a:r>
            <a:endParaRPr lang="en-US" sz="2600" dirty="0">
              <a:solidFill>
                <a:schemeClr val="tx1">
                  <a:lumMod val="65000"/>
                  <a:lumOff val="35000"/>
                </a:schemeClr>
              </a:solidFill>
            </a:endParaRPr>
          </a:p>
          <a:p>
            <a:pPr lvl="1"/>
            <a:r>
              <a:rPr lang="en-US" sz="2200" dirty="0" smtClean="0">
                <a:solidFill>
                  <a:schemeClr val="tx1">
                    <a:lumMod val="65000"/>
                    <a:lumOff val="35000"/>
                  </a:schemeClr>
                </a:solidFill>
              </a:rPr>
              <a:t>With 5 years of collected data, research on forecasting underemployment for state and regions</a:t>
            </a:r>
            <a:endParaRPr lang="en-US" sz="2200" dirty="0">
              <a:solidFill>
                <a:schemeClr val="tx1">
                  <a:lumMod val="65000"/>
                  <a:lumOff val="35000"/>
                </a:schemeClr>
              </a:solidFill>
            </a:endParaRPr>
          </a:p>
          <a:p>
            <a:r>
              <a:rPr lang="en-US" sz="2600" dirty="0" smtClean="0">
                <a:solidFill>
                  <a:schemeClr val="tx1">
                    <a:lumMod val="65000"/>
                    <a:lumOff val="35000"/>
                  </a:schemeClr>
                </a:solidFill>
              </a:rPr>
              <a:t>State of the Workforce Report</a:t>
            </a:r>
            <a:endParaRPr lang="en-US" sz="2600" dirty="0">
              <a:solidFill>
                <a:schemeClr val="tx1">
                  <a:lumMod val="65000"/>
                  <a:lumOff val="35000"/>
                </a:schemeClr>
              </a:solidFill>
            </a:endParaRPr>
          </a:p>
          <a:p>
            <a:pPr lvl="1"/>
            <a:r>
              <a:rPr lang="en-US" sz="2200" dirty="0" smtClean="0">
                <a:solidFill>
                  <a:schemeClr val="tx1">
                    <a:lumMod val="65000"/>
                    <a:lumOff val="35000"/>
                  </a:schemeClr>
                </a:solidFill>
              </a:rPr>
              <a:t>Partnership with CBER, Dr. Addy’s team and many other partners</a:t>
            </a:r>
          </a:p>
          <a:p>
            <a:pPr lvl="1"/>
            <a:r>
              <a:rPr lang="en-US" sz="2200" dirty="0" smtClean="0">
                <a:solidFill>
                  <a:schemeClr val="tx1">
                    <a:lumMod val="65000"/>
                    <a:lumOff val="35000"/>
                  </a:schemeClr>
                </a:solidFill>
              </a:rPr>
              <a:t>Much of the data in this report comes from LMI</a:t>
            </a:r>
            <a:endParaRPr lang="en-US" sz="2200" dirty="0">
              <a:solidFill>
                <a:schemeClr val="tx1">
                  <a:lumMod val="65000"/>
                  <a:lumOff val="35000"/>
                </a:schemeClr>
              </a:solidFill>
            </a:endParaRPr>
          </a:p>
          <a:p>
            <a:r>
              <a:rPr lang="en-US" sz="2600" dirty="0" smtClean="0">
                <a:solidFill>
                  <a:schemeClr val="tx1">
                    <a:lumMod val="65000"/>
                    <a:lumOff val="35000"/>
                  </a:schemeClr>
                </a:solidFill>
              </a:rPr>
              <a:t>Older Workers Report</a:t>
            </a:r>
            <a:endParaRPr lang="en-US" sz="2600" dirty="0">
              <a:solidFill>
                <a:schemeClr val="tx1">
                  <a:lumMod val="65000"/>
                  <a:lumOff val="35000"/>
                </a:schemeClr>
              </a:solidFill>
            </a:endParaRPr>
          </a:p>
          <a:p>
            <a:pPr lvl="1"/>
            <a:r>
              <a:rPr lang="en-US" sz="2200" dirty="0" smtClean="0">
                <a:solidFill>
                  <a:schemeClr val="tx1">
                    <a:lumMod val="65000"/>
                    <a:lumOff val="35000"/>
                  </a:schemeClr>
                </a:solidFill>
              </a:rPr>
              <a:t>Modeled after the first Alabama Older Workers Report done by the US Census Bureau. Updated on an annual basis.</a:t>
            </a:r>
          </a:p>
          <a:p>
            <a:r>
              <a:rPr lang="en-US" sz="2600" dirty="0" smtClean="0">
                <a:solidFill>
                  <a:schemeClr val="tx1">
                    <a:lumMod val="65000"/>
                    <a:lumOff val="35000"/>
                  </a:schemeClr>
                </a:solidFill>
              </a:rPr>
              <a:t>High Tech in Alabama Report</a:t>
            </a:r>
            <a:endParaRPr lang="en-US" sz="2600" dirty="0">
              <a:solidFill>
                <a:schemeClr val="tx1">
                  <a:lumMod val="65000"/>
                  <a:lumOff val="35000"/>
                </a:schemeClr>
              </a:solidFill>
            </a:endParaRPr>
          </a:p>
          <a:p>
            <a:pPr lvl="1"/>
            <a:r>
              <a:rPr lang="en-US" sz="2200" dirty="0" smtClean="0">
                <a:solidFill>
                  <a:schemeClr val="tx1">
                    <a:lumMod val="65000"/>
                    <a:lumOff val="35000"/>
                  </a:schemeClr>
                </a:solidFill>
              </a:rPr>
              <a:t>Currently undergoing a slight change in definition of high tech for the next report</a:t>
            </a:r>
            <a:endParaRPr lang="en-US" sz="2200" dirty="0">
              <a:solidFill>
                <a:schemeClr val="tx1">
                  <a:lumMod val="65000"/>
                  <a:lumOff val="35000"/>
                </a:schemeClr>
              </a:solidFill>
            </a:endParaRPr>
          </a:p>
          <a:p>
            <a:pPr marL="457200" lvl="1" indent="0">
              <a:buNone/>
            </a:pPr>
            <a:endParaRPr lang="en-US" sz="2200" dirty="0">
              <a:solidFill>
                <a:schemeClr val="tx1">
                  <a:lumMod val="65000"/>
                  <a:lumOff val="35000"/>
                </a:schemeClr>
              </a:solidFill>
            </a:endParaRPr>
          </a:p>
        </p:txBody>
      </p:sp>
    </p:spTree>
    <p:extLst>
      <p:ext uri="{BB962C8B-B14F-4D97-AF65-F5344CB8AC3E}">
        <p14:creationId xmlns:p14="http://schemas.microsoft.com/office/powerpoint/2010/main" val="27223141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Tonya.Lee\AppData\Local\Microsoft\Windows\Temporary Internet Files\Content.IE5\3KW2241Y\MC900441146[1].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457200" y="76200"/>
            <a:ext cx="8229600" cy="762000"/>
          </a:xfrm>
        </p:spPr>
        <p:txBody>
          <a:bodyPr>
            <a:normAutofit fontScale="90000"/>
          </a:bodyPr>
          <a:lstStyle/>
          <a:p>
            <a:r>
              <a:rPr lang="en-US" sz="3500" dirty="0" smtClean="0"/>
              <a:t>On the Horizon</a:t>
            </a:r>
            <a:endParaRPr lang="en-US" sz="3500" dirty="0"/>
          </a:p>
        </p:txBody>
      </p:sp>
      <p:sp>
        <p:nvSpPr>
          <p:cNvPr id="3" name="Content Placeholder 2"/>
          <p:cNvSpPr>
            <a:spLocks noGrp="1"/>
          </p:cNvSpPr>
          <p:nvPr>
            <p:ph idx="1"/>
          </p:nvPr>
        </p:nvSpPr>
        <p:spPr>
          <a:xfrm>
            <a:off x="533400" y="990600"/>
            <a:ext cx="8229600" cy="4525963"/>
          </a:xfrm>
        </p:spPr>
        <p:txBody>
          <a:bodyPr>
            <a:normAutofit fontScale="92500" lnSpcReduction="10000"/>
          </a:bodyPr>
          <a:lstStyle/>
          <a:p>
            <a:r>
              <a:rPr lang="en-US" sz="2600" dirty="0" smtClean="0">
                <a:solidFill>
                  <a:schemeClr val="tx1">
                    <a:lumMod val="65000"/>
                    <a:lumOff val="35000"/>
                  </a:schemeClr>
                </a:solidFill>
              </a:rPr>
              <a:t>The Release of the </a:t>
            </a:r>
            <a:r>
              <a:rPr lang="en-US" sz="2600" b="1" dirty="0" smtClean="0">
                <a:solidFill>
                  <a:schemeClr val="tx1">
                    <a:lumMod val="65000"/>
                    <a:lumOff val="35000"/>
                  </a:schemeClr>
                </a:solidFill>
              </a:rPr>
              <a:t>2013 Skills Survey </a:t>
            </a:r>
            <a:r>
              <a:rPr lang="en-US" sz="2600" dirty="0" smtClean="0">
                <a:solidFill>
                  <a:schemeClr val="tx1">
                    <a:lumMod val="65000"/>
                    <a:lumOff val="35000"/>
                  </a:schemeClr>
                </a:solidFill>
              </a:rPr>
              <a:t>Results</a:t>
            </a:r>
          </a:p>
          <a:p>
            <a:pPr lvl="1"/>
            <a:r>
              <a:rPr lang="en-US" sz="2200" dirty="0" smtClean="0">
                <a:solidFill>
                  <a:schemeClr val="tx1">
                    <a:lumMod val="65000"/>
                    <a:lumOff val="35000"/>
                  </a:schemeClr>
                </a:solidFill>
              </a:rPr>
              <a:t>February</a:t>
            </a:r>
          </a:p>
          <a:p>
            <a:pPr lvl="1"/>
            <a:r>
              <a:rPr lang="en-US" sz="2200" dirty="0" smtClean="0">
                <a:solidFill>
                  <a:schemeClr val="tx1">
                    <a:lumMod val="65000"/>
                    <a:lumOff val="35000"/>
                  </a:schemeClr>
                </a:solidFill>
              </a:rPr>
              <a:t>Survey Sample over 7,000 Employers in 3 industries: Manufacturing, Construction, and Utilities</a:t>
            </a:r>
          </a:p>
          <a:p>
            <a:r>
              <a:rPr lang="en-US" sz="2600" dirty="0" smtClean="0">
                <a:solidFill>
                  <a:schemeClr val="tx1">
                    <a:lumMod val="65000"/>
                    <a:lumOff val="35000"/>
                  </a:schemeClr>
                </a:solidFill>
              </a:rPr>
              <a:t>2012-2022 Industry and Occupational Projections</a:t>
            </a:r>
            <a:endParaRPr lang="en-US" sz="2600" dirty="0">
              <a:solidFill>
                <a:schemeClr val="tx1">
                  <a:lumMod val="65000"/>
                  <a:lumOff val="35000"/>
                </a:schemeClr>
              </a:solidFill>
            </a:endParaRPr>
          </a:p>
          <a:p>
            <a:pPr lvl="1"/>
            <a:r>
              <a:rPr lang="en-US" sz="2200" dirty="0" smtClean="0">
                <a:solidFill>
                  <a:schemeClr val="tx1">
                    <a:lumMod val="65000"/>
                    <a:lumOff val="35000"/>
                  </a:schemeClr>
                </a:solidFill>
              </a:rPr>
              <a:t>Summer 2014</a:t>
            </a:r>
          </a:p>
          <a:p>
            <a:r>
              <a:rPr lang="en-US" sz="2600" dirty="0" smtClean="0">
                <a:solidFill>
                  <a:schemeClr val="tx1">
                    <a:lumMod val="65000"/>
                    <a:lumOff val="35000"/>
                  </a:schemeClr>
                </a:solidFill>
              </a:rPr>
              <a:t>New format on Website for Workforce Development Region Data</a:t>
            </a:r>
            <a:endParaRPr lang="en-US" sz="2600" dirty="0">
              <a:solidFill>
                <a:schemeClr val="tx1">
                  <a:lumMod val="65000"/>
                  <a:lumOff val="35000"/>
                </a:schemeClr>
              </a:solidFill>
            </a:endParaRPr>
          </a:p>
          <a:p>
            <a:pPr lvl="1"/>
            <a:r>
              <a:rPr lang="en-US" sz="2200" dirty="0" smtClean="0">
                <a:solidFill>
                  <a:schemeClr val="tx1">
                    <a:lumMod val="65000"/>
                    <a:lumOff val="35000"/>
                  </a:schemeClr>
                </a:solidFill>
              </a:rPr>
              <a:t>Will include a table of contents of all available data for a region in one spot</a:t>
            </a:r>
          </a:p>
          <a:p>
            <a:r>
              <a:rPr lang="en-US" sz="2600" dirty="0" smtClean="0">
                <a:solidFill>
                  <a:schemeClr val="tx1">
                    <a:lumMod val="65000"/>
                    <a:lumOff val="35000"/>
                  </a:schemeClr>
                </a:solidFill>
              </a:rPr>
              <a:t>Release of 2012 Commuting Patterns</a:t>
            </a:r>
            <a:endParaRPr lang="en-US" sz="2600" dirty="0">
              <a:solidFill>
                <a:schemeClr val="tx1">
                  <a:lumMod val="65000"/>
                  <a:lumOff val="35000"/>
                </a:schemeClr>
              </a:solidFill>
            </a:endParaRPr>
          </a:p>
          <a:p>
            <a:pPr lvl="1"/>
            <a:r>
              <a:rPr lang="en-US" sz="2200" dirty="0" smtClean="0">
                <a:solidFill>
                  <a:schemeClr val="tx1">
                    <a:lumMod val="65000"/>
                    <a:lumOff val="35000"/>
                  </a:schemeClr>
                </a:solidFill>
              </a:rPr>
              <a:t>Spring to Summer 2014</a:t>
            </a:r>
            <a:endParaRPr lang="en-US" sz="2200" dirty="0">
              <a:solidFill>
                <a:schemeClr val="tx1">
                  <a:lumMod val="65000"/>
                  <a:lumOff val="35000"/>
                </a:schemeClr>
              </a:solidFill>
            </a:endParaRPr>
          </a:p>
          <a:p>
            <a:pPr marL="457200" lvl="1" indent="0">
              <a:buNone/>
            </a:pPr>
            <a:endParaRPr lang="en-US" sz="2200" dirty="0">
              <a:solidFill>
                <a:schemeClr val="tx1">
                  <a:lumMod val="65000"/>
                  <a:lumOff val="35000"/>
                </a:schemeClr>
              </a:solidFill>
            </a:endParaRPr>
          </a:p>
        </p:txBody>
      </p:sp>
    </p:spTree>
    <p:extLst>
      <p:ext uri="{BB962C8B-B14F-4D97-AF65-F5344CB8AC3E}">
        <p14:creationId xmlns:p14="http://schemas.microsoft.com/office/powerpoint/2010/main" val="10341927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4800"/>
            <a:ext cx="8229600" cy="5943600"/>
          </a:xfrm>
        </p:spPr>
        <p:txBody>
          <a:bodyPr>
            <a:normAutofit fontScale="90000"/>
          </a:bodyPr>
          <a:lstStyle/>
          <a:p>
            <a:r>
              <a:rPr lang="en-US" sz="4400" dirty="0" smtClean="0"/>
              <a:t>Questions??</a:t>
            </a:r>
            <a:r>
              <a:rPr lang="en-US" sz="3500" dirty="0" smtClean="0"/>
              <a:t/>
            </a:r>
            <a:br>
              <a:rPr lang="en-US" sz="3500" dirty="0" smtClean="0"/>
            </a:br>
            <a:r>
              <a:rPr lang="en-US" sz="3500" dirty="0"/>
              <a:t/>
            </a:r>
            <a:br>
              <a:rPr lang="en-US" sz="3500" dirty="0"/>
            </a:br>
            <a:r>
              <a:rPr lang="en-US" sz="3500" dirty="0" smtClean="0"/>
              <a:t>Tonya Lee</a:t>
            </a:r>
            <a:br>
              <a:rPr lang="en-US" sz="3500" dirty="0" smtClean="0"/>
            </a:br>
            <a:r>
              <a:rPr lang="en-US" sz="3500" dirty="0" smtClean="0">
                <a:hlinkClick r:id="rId2"/>
              </a:rPr>
              <a:t>Tonya.Lee@labor.alabama.gov</a:t>
            </a:r>
            <a:r>
              <a:rPr lang="en-US" sz="3500" dirty="0" smtClean="0"/>
              <a:t> </a:t>
            </a:r>
            <a:br>
              <a:rPr lang="en-US" sz="3500" dirty="0" smtClean="0"/>
            </a:br>
            <a:r>
              <a:rPr lang="en-US" sz="3500" dirty="0" smtClean="0"/>
              <a:t>(334) 242-8881</a:t>
            </a:r>
            <a:br>
              <a:rPr lang="en-US" sz="3500" dirty="0" smtClean="0"/>
            </a:br>
            <a:r>
              <a:rPr lang="en-US" sz="3500" dirty="0" smtClean="0"/>
              <a:t/>
            </a:r>
            <a:br>
              <a:rPr lang="en-US" sz="3500" dirty="0" smtClean="0"/>
            </a:br>
            <a:r>
              <a:rPr lang="en-US" sz="3500" dirty="0" smtClean="0"/>
              <a:t>visit our website at</a:t>
            </a:r>
            <a:br>
              <a:rPr lang="en-US" sz="3500" dirty="0" smtClean="0"/>
            </a:br>
            <a:r>
              <a:rPr lang="en-US" sz="3500" dirty="0" smtClean="0">
                <a:hlinkClick r:id="rId3"/>
              </a:rPr>
              <a:t>www.labor.alabama.gov/lmi</a:t>
            </a:r>
            <a:r>
              <a:rPr lang="en-US" sz="3500" dirty="0" smtClean="0"/>
              <a:t> </a:t>
            </a:r>
            <a:endParaRPr lang="en-US" sz="3500" dirty="0"/>
          </a:p>
        </p:txBody>
      </p:sp>
    </p:spTree>
    <p:extLst>
      <p:ext uri="{BB962C8B-B14F-4D97-AF65-F5344CB8AC3E}">
        <p14:creationId xmlns:p14="http://schemas.microsoft.com/office/powerpoint/2010/main" val="1747236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fontScale="90000"/>
          </a:bodyPr>
          <a:lstStyle/>
          <a:p>
            <a:r>
              <a:rPr lang="en-US" sz="3500" dirty="0" smtClean="0"/>
              <a:t>Workforce Profiles</a:t>
            </a:r>
            <a:endParaRPr lang="en-US" sz="3500" dirty="0"/>
          </a:p>
        </p:txBody>
      </p:sp>
      <p:graphicFrame>
        <p:nvGraphicFramePr>
          <p:cNvPr id="5" name="Object 4"/>
          <p:cNvGraphicFramePr>
            <a:graphicFrameLocks noChangeAspect="1"/>
          </p:cNvGraphicFramePr>
          <p:nvPr>
            <p:extLst>
              <p:ext uri="{D42A27DB-BD31-4B8C-83A1-F6EECF244321}">
                <p14:modId xmlns:p14="http://schemas.microsoft.com/office/powerpoint/2010/main" val="2627723717"/>
              </p:ext>
            </p:extLst>
          </p:nvPr>
        </p:nvGraphicFramePr>
        <p:xfrm>
          <a:off x="457200" y="1190625"/>
          <a:ext cx="3438525" cy="3790950"/>
        </p:xfrm>
        <a:graphic>
          <a:graphicData uri="http://schemas.openxmlformats.org/presentationml/2006/ole">
            <mc:AlternateContent xmlns:mc="http://schemas.openxmlformats.org/markup-compatibility/2006">
              <mc:Choice xmlns:v="urn:schemas-microsoft-com:vml" Requires="v">
                <p:oleObj spid="_x0000_s21548" name="Worksheet" r:id="rId3" imgW="3438522" imgH="3791070" progId="Excel.Sheet.8">
                  <p:link updateAutomatic="1"/>
                </p:oleObj>
              </mc:Choice>
              <mc:Fallback>
                <p:oleObj name="Worksheet" r:id="rId3" imgW="3438522" imgH="3791070" progId="Excel.Sheet.8">
                  <p:link updateAutomatic="1"/>
                  <p:pic>
                    <p:nvPicPr>
                      <p:cNvPr id="0" name=""/>
                      <p:cNvPicPr/>
                      <p:nvPr/>
                    </p:nvPicPr>
                    <p:blipFill>
                      <a:blip r:embed="rId4"/>
                      <a:stretch>
                        <a:fillRect/>
                      </a:stretch>
                    </p:blipFill>
                    <p:spPr>
                      <a:xfrm>
                        <a:off x="457200" y="1190625"/>
                        <a:ext cx="3438525" cy="3790950"/>
                      </a:xfrm>
                      <a:prstGeom prst="rect">
                        <a:avLst/>
                      </a:prstGeom>
                    </p:spPr>
                  </p:pic>
                </p:oleObj>
              </mc:Fallback>
            </mc:AlternateContent>
          </a:graphicData>
        </a:graphic>
      </p:graphicFrame>
      <p:sp>
        <p:nvSpPr>
          <p:cNvPr id="7" name="TextBox 6"/>
          <p:cNvSpPr txBox="1"/>
          <p:nvPr/>
        </p:nvSpPr>
        <p:spPr>
          <a:xfrm>
            <a:off x="5036892" y="1721784"/>
            <a:ext cx="4096811"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In the City of Prattville there are just over 11,000 jobs</a:t>
            </a:r>
          </a:p>
          <a:p>
            <a:pPr marL="285750" indent="-285750">
              <a:buFont typeface="Arial" panose="020B0604020202020204" pitchFamily="34" charset="0"/>
              <a:buChar char="•"/>
            </a:pPr>
            <a:endParaRPr lang="en-US" sz="1500" dirty="0" smtClean="0"/>
          </a:p>
          <a:p>
            <a:pPr marL="742950" lvl="1" indent="-285750">
              <a:buFont typeface="Wingdings" panose="05000000000000000000" pitchFamily="2" charset="2"/>
              <a:buChar char="v"/>
            </a:pPr>
            <a:r>
              <a:rPr lang="en-US" sz="1500" dirty="0" smtClean="0"/>
              <a:t>Over 50% of them are between the ages of 30 and 54</a:t>
            </a:r>
          </a:p>
          <a:p>
            <a:pPr marL="742950" lvl="1" indent="-285750">
              <a:buFont typeface="Wingdings" panose="05000000000000000000" pitchFamily="2" charset="2"/>
              <a:buChar char="v"/>
            </a:pPr>
            <a:r>
              <a:rPr lang="en-US" sz="1500" dirty="0" smtClean="0"/>
              <a:t>Slightly over 24% of them make more than $3,333 per month</a:t>
            </a:r>
          </a:p>
          <a:p>
            <a:pPr marL="742950" lvl="1" indent="-285750">
              <a:buFont typeface="Wingdings" panose="05000000000000000000" pitchFamily="2" charset="2"/>
              <a:buChar char="v"/>
            </a:pPr>
            <a:r>
              <a:rPr lang="en-US" sz="1500" dirty="0" smtClean="0"/>
              <a:t>56% of the workers are females</a:t>
            </a:r>
          </a:p>
        </p:txBody>
      </p:sp>
      <p:sp>
        <p:nvSpPr>
          <p:cNvPr id="3" name="TextBox 2"/>
          <p:cNvSpPr txBox="1"/>
          <p:nvPr/>
        </p:nvSpPr>
        <p:spPr>
          <a:xfrm>
            <a:off x="1219200" y="5950577"/>
            <a:ext cx="6789038" cy="400110"/>
          </a:xfrm>
          <a:prstGeom prst="rect">
            <a:avLst/>
          </a:prstGeom>
          <a:noFill/>
        </p:spPr>
        <p:txBody>
          <a:bodyPr wrap="none" rtlCol="0">
            <a:spAutoFit/>
          </a:bodyPr>
          <a:lstStyle/>
          <a:p>
            <a:r>
              <a:rPr lang="en-US" sz="1000" dirty="0" smtClean="0">
                <a:latin typeface="Arial" pitchFamily="34" charset="0"/>
                <a:cs typeface="Arial" pitchFamily="34" charset="0"/>
              </a:rPr>
              <a:t>Longitudinal Employer Household Dynamics Program, Partnership between the US Census Bureau and the Alabama</a:t>
            </a:r>
          </a:p>
          <a:p>
            <a:r>
              <a:rPr lang="en-US" sz="1000" dirty="0" smtClean="0">
                <a:latin typeface="Arial" pitchFamily="34" charset="0"/>
                <a:cs typeface="Arial" pitchFamily="34" charset="0"/>
              </a:rPr>
              <a:t>Department of Labor, Labor Market Information Division. Quarterly Workforce Indicators and </a:t>
            </a:r>
            <a:r>
              <a:rPr lang="en-US" sz="1000" dirty="0" err="1" smtClean="0">
                <a:latin typeface="Arial" pitchFamily="34" charset="0"/>
                <a:cs typeface="Arial" pitchFamily="34" charset="0"/>
              </a:rPr>
              <a:t>OnTheMap</a:t>
            </a:r>
            <a:endParaRPr lang="en-US" sz="1000" dirty="0">
              <a:latin typeface="Arial" pitchFamily="34" charset="0"/>
              <a:cs typeface="Arial" pitchFamily="34" charset="0"/>
            </a:endParaRPr>
          </a:p>
        </p:txBody>
      </p:sp>
    </p:spTree>
    <p:extLst>
      <p:ext uri="{BB962C8B-B14F-4D97-AF65-F5344CB8AC3E}">
        <p14:creationId xmlns:p14="http://schemas.microsoft.com/office/powerpoint/2010/main" val="3046044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fontScale="90000"/>
          </a:bodyPr>
          <a:lstStyle/>
          <a:p>
            <a:r>
              <a:rPr lang="en-US" sz="3500" dirty="0" smtClean="0"/>
              <a:t>Workforce Profiles</a:t>
            </a:r>
            <a:endParaRPr lang="en-US" sz="3500" dirty="0"/>
          </a:p>
        </p:txBody>
      </p:sp>
      <p:graphicFrame>
        <p:nvGraphicFramePr>
          <p:cNvPr id="3" name="Object 2"/>
          <p:cNvGraphicFramePr>
            <a:graphicFrameLocks noChangeAspect="1"/>
          </p:cNvGraphicFramePr>
          <p:nvPr>
            <p:extLst>
              <p:ext uri="{D42A27DB-BD31-4B8C-83A1-F6EECF244321}">
                <p14:modId xmlns:p14="http://schemas.microsoft.com/office/powerpoint/2010/main" val="3375601899"/>
              </p:ext>
            </p:extLst>
          </p:nvPr>
        </p:nvGraphicFramePr>
        <p:xfrm>
          <a:off x="457200" y="1042601"/>
          <a:ext cx="4076700" cy="4152900"/>
        </p:xfrm>
        <a:graphic>
          <a:graphicData uri="http://schemas.openxmlformats.org/presentationml/2006/ole">
            <mc:AlternateContent xmlns:mc="http://schemas.openxmlformats.org/markup-compatibility/2006">
              <mc:Choice xmlns:v="urn:schemas-microsoft-com:vml" Requires="v">
                <p:oleObj spid="_x0000_s23591" name="Worksheet" r:id="rId3" imgW="4076576" imgH="4152870" progId="Excel.Sheet.8">
                  <p:link updateAutomatic="1"/>
                </p:oleObj>
              </mc:Choice>
              <mc:Fallback>
                <p:oleObj name="Worksheet" r:id="rId3" imgW="4076576" imgH="4152870" progId="Excel.Sheet.8">
                  <p:link updateAutomatic="1"/>
                  <p:pic>
                    <p:nvPicPr>
                      <p:cNvPr id="0" name=""/>
                      <p:cNvPicPr/>
                      <p:nvPr/>
                    </p:nvPicPr>
                    <p:blipFill>
                      <a:blip r:embed="rId4"/>
                      <a:stretch>
                        <a:fillRect/>
                      </a:stretch>
                    </p:blipFill>
                    <p:spPr>
                      <a:xfrm>
                        <a:off x="457200" y="1042601"/>
                        <a:ext cx="4076700" cy="4152900"/>
                      </a:xfrm>
                      <a:prstGeom prst="rect">
                        <a:avLst/>
                      </a:prstGeom>
                    </p:spPr>
                  </p:pic>
                </p:oleObj>
              </mc:Fallback>
            </mc:AlternateContent>
          </a:graphicData>
        </a:graphic>
      </p:graphicFrame>
      <p:sp>
        <p:nvSpPr>
          <p:cNvPr id="5" name="TextBox 4"/>
          <p:cNvSpPr txBox="1"/>
          <p:nvPr/>
        </p:nvSpPr>
        <p:spPr>
          <a:xfrm>
            <a:off x="5036892" y="1721784"/>
            <a:ext cx="4096811"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In the City of Prattville</a:t>
            </a:r>
          </a:p>
          <a:p>
            <a:pPr marL="285750" indent="-285750">
              <a:buFont typeface="Arial" panose="020B0604020202020204" pitchFamily="34" charset="0"/>
              <a:buChar char="•"/>
            </a:pPr>
            <a:endParaRPr lang="en-US" sz="1500" dirty="0" smtClean="0"/>
          </a:p>
          <a:p>
            <a:pPr marL="742950" lvl="1" indent="-285750">
              <a:buFont typeface="Wingdings" panose="05000000000000000000" pitchFamily="2" charset="2"/>
              <a:buChar char="v"/>
            </a:pPr>
            <a:r>
              <a:rPr lang="en-US" sz="1500" dirty="0" smtClean="0"/>
              <a:t>20%, over 2,200 jobs, are in Retail Trade</a:t>
            </a:r>
          </a:p>
          <a:p>
            <a:pPr marL="742950" lvl="1" indent="-285750">
              <a:buFont typeface="Wingdings" panose="05000000000000000000" pitchFamily="2" charset="2"/>
              <a:buChar char="v"/>
            </a:pPr>
            <a:r>
              <a:rPr lang="en-US" sz="1500" dirty="0" smtClean="0"/>
              <a:t>976 jobs are in Manufacturing Industry</a:t>
            </a:r>
          </a:p>
          <a:p>
            <a:pPr marL="742950" lvl="1" indent="-285750">
              <a:buFont typeface="Wingdings" panose="05000000000000000000" pitchFamily="2" charset="2"/>
              <a:buChar char="v"/>
            </a:pPr>
            <a:r>
              <a:rPr lang="en-US" sz="1500" dirty="0" smtClean="0"/>
              <a:t>Nearly 1,200 jobs are in Health Care</a:t>
            </a:r>
          </a:p>
        </p:txBody>
      </p:sp>
      <p:sp>
        <p:nvSpPr>
          <p:cNvPr id="7" name="TextBox 6"/>
          <p:cNvSpPr txBox="1"/>
          <p:nvPr/>
        </p:nvSpPr>
        <p:spPr>
          <a:xfrm>
            <a:off x="1219200" y="5950577"/>
            <a:ext cx="6789038" cy="400110"/>
          </a:xfrm>
          <a:prstGeom prst="rect">
            <a:avLst/>
          </a:prstGeom>
          <a:noFill/>
        </p:spPr>
        <p:txBody>
          <a:bodyPr wrap="none" rtlCol="0">
            <a:spAutoFit/>
          </a:bodyPr>
          <a:lstStyle/>
          <a:p>
            <a:r>
              <a:rPr lang="en-US" sz="1000" dirty="0" smtClean="0">
                <a:latin typeface="Arial" pitchFamily="34" charset="0"/>
                <a:cs typeface="Arial" pitchFamily="34" charset="0"/>
              </a:rPr>
              <a:t>Longitudinal Employer Household Dynamics Program, Partnership between the US Census Bureau and the Alabama</a:t>
            </a:r>
          </a:p>
          <a:p>
            <a:r>
              <a:rPr lang="en-US" sz="1000" dirty="0" smtClean="0">
                <a:latin typeface="Arial" pitchFamily="34" charset="0"/>
                <a:cs typeface="Arial" pitchFamily="34" charset="0"/>
              </a:rPr>
              <a:t>Department of Labor, Labor Market Information Division. Quarterly Workforce Indicators and </a:t>
            </a:r>
            <a:r>
              <a:rPr lang="en-US" sz="1000" dirty="0" err="1" smtClean="0">
                <a:latin typeface="Arial" pitchFamily="34" charset="0"/>
                <a:cs typeface="Arial" pitchFamily="34" charset="0"/>
              </a:rPr>
              <a:t>OnTheMap</a:t>
            </a:r>
            <a:endParaRPr lang="en-US" sz="1000" dirty="0">
              <a:latin typeface="Arial" pitchFamily="34" charset="0"/>
              <a:cs typeface="Arial" pitchFamily="34" charset="0"/>
            </a:endParaRPr>
          </a:p>
        </p:txBody>
      </p:sp>
    </p:spTree>
    <p:extLst>
      <p:ext uri="{BB962C8B-B14F-4D97-AF65-F5344CB8AC3E}">
        <p14:creationId xmlns:p14="http://schemas.microsoft.com/office/powerpoint/2010/main" val="1787384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fontScale="90000"/>
          </a:bodyPr>
          <a:lstStyle/>
          <a:p>
            <a:r>
              <a:rPr lang="en-US" sz="3500" dirty="0" smtClean="0"/>
              <a:t>Workforce Profiles</a:t>
            </a:r>
            <a:endParaRPr lang="en-US" sz="3500" dirty="0"/>
          </a:p>
        </p:txBody>
      </p:sp>
      <p:graphicFrame>
        <p:nvGraphicFramePr>
          <p:cNvPr id="4" name="Object 3"/>
          <p:cNvGraphicFramePr>
            <a:graphicFrameLocks noChangeAspect="1"/>
          </p:cNvGraphicFramePr>
          <p:nvPr>
            <p:extLst>
              <p:ext uri="{D42A27DB-BD31-4B8C-83A1-F6EECF244321}">
                <p14:modId xmlns:p14="http://schemas.microsoft.com/office/powerpoint/2010/main" val="3237918436"/>
              </p:ext>
            </p:extLst>
          </p:nvPr>
        </p:nvGraphicFramePr>
        <p:xfrm>
          <a:off x="381000" y="1209032"/>
          <a:ext cx="3933825" cy="4086225"/>
        </p:xfrm>
        <a:graphic>
          <a:graphicData uri="http://schemas.openxmlformats.org/presentationml/2006/ole">
            <mc:AlternateContent xmlns:mc="http://schemas.openxmlformats.org/markup-compatibility/2006">
              <mc:Choice xmlns:v="urn:schemas-microsoft-com:vml" Requires="v">
                <p:oleObj spid="_x0000_s24614" name="Worksheet" r:id="rId3" imgW="3933946" imgH="4086180" progId="Excel.Sheet.8">
                  <p:link updateAutomatic="1"/>
                </p:oleObj>
              </mc:Choice>
              <mc:Fallback>
                <p:oleObj name="Worksheet" r:id="rId3" imgW="3933946" imgH="4086180" progId="Excel.Sheet.8">
                  <p:link updateAutomatic="1"/>
                  <p:pic>
                    <p:nvPicPr>
                      <p:cNvPr id="0" name=""/>
                      <p:cNvPicPr/>
                      <p:nvPr/>
                    </p:nvPicPr>
                    <p:blipFill>
                      <a:blip r:embed="rId4"/>
                      <a:stretch>
                        <a:fillRect/>
                      </a:stretch>
                    </p:blipFill>
                    <p:spPr>
                      <a:xfrm>
                        <a:off x="381000" y="1209032"/>
                        <a:ext cx="3933825" cy="4086225"/>
                      </a:xfrm>
                      <a:prstGeom prst="rect">
                        <a:avLst/>
                      </a:prstGeom>
                    </p:spPr>
                  </p:pic>
                </p:oleObj>
              </mc:Fallback>
            </mc:AlternateContent>
          </a:graphicData>
        </a:graphic>
      </p:graphicFrame>
      <p:sp>
        <p:nvSpPr>
          <p:cNvPr id="5" name="TextBox 4"/>
          <p:cNvSpPr txBox="1"/>
          <p:nvPr/>
        </p:nvSpPr>
        <p:spPr>
          <a:xfrm>
            <a:off x="5036892" y="1721784"/>
            <a:ext cx="4096811" cy="198515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In the City of Prattville</a:t>
            </a:r>
          </a:p>
          <a:p>
            <a:pPr marL="285750" indent="-285750">
              <a:buFont typeface="Arial" panose="020B0604020202020204" pitchFamily="34" charset="0"/>
              <a:buChar char="•"/>
            </a:pPr>
            <a:endParaRPr lang="en-US" sz="1500" dirty="0" smtClean="0"/>
          </a:p>
          <a:p>
            <a:pPr marL="742950" lvl="1" indent="-285750">
              <a:buFont typeface="Wingdings" panose="05000000000000000000" pitchFamily="2" charset="2"/>
              <a:buChar char="v"/>
            </a:pPr>
            <a:r>
              <a:rPr lang="en-US" sz="1500" dirty="0" smtClean="0"/>
              <a:t>Educational Attainment data only includes workers over 29 years of age</a:t>
            </a:r>
          </a:p>
          <a:p>
            <a:pPr marL="742950" lvl="1" indent="-285750">
              <a:buFont typeface="Wingdings" panose="05000000000000000000" pitchFamily="2" charset="2"/>
              <a:buChar char="v"/>
            </a:pPr>
            <a:r>
              <a:rPr lang="en-US" sz="1500" dirty="0" smtClean="0"/>
              <a:t>Just over 22% of workers have some college or Associate Degree</a:t>
            </a:r>
          </a:p>
          <a:p>
            <a:pPr marL="742950" lvl="1" indent="-285750">
              <a:buFont typeface="Wingdings" panose="05000000000000000000" pitchFamily="2" charset="2"/>
              <a:buChar char="v"/>
            </a:pPr>
            <a:r>
              <a:rPr lang="en-US" sz="1500" dirty="0" smtClean="0"/>
              <a:t>16.5% have a Bachelor’s degree or Higher</a:t>
            </a:r>
          </a:p>
        </p:txBody>
      </p:sp>
      <p:sp>
        <p:nvSpPr>
          <p:cNvPr id="7" name="TextBox 6"/>
          <p:cNvSpPr txBox="1"/>
          <p:nvPr/>
        </p:nvSpPr>
        <p:spPr>
          <a:xfrm>
            <a:off x="1219200" y="5950577"/>
            <a:ext cx="6789038" cy="400110"/>
          </a:xfrm>
          <a:prstGeom prst="rect">
            <a:avLst/>
          </a:prstGeom>
          <a:noFill/>
        </p:spPr>
        <p:txBody>
          <a:bodyPr wrap="none" rtlCol="0">
            <a:spAutoFit/>
          </a:bodyPr>
          <a:lstStyle/>
          <a:p>
            <a:r>
              <a:rPr lang="en-US" sz="1000" dirty="0" smtClean="0">
                <a:latin typeface="Arial" pitchFamily="34" charset="0"/>
                <a:cs typeface="Arial" pitchFamily="34" charset="0"/>
              </a:rPr>
              <a:t>Longitudinal Employer Household Dynamics Program, Partnership between the US Census Bureau and the Alabama</a:t>
            </a:r>
          </a:p>
          <a:p>
            <a:r>
              <a:rPr lang="en-US" sz="1000" dirty="0" smtClean="0">
                <a:latin typeface="Arial" pitchFamily="34" charset="0"/>
                <a:cs typeface="Arial" pitchFamily="34" charset="0"/>
              </a:rPr>
              <a:t>Department of Labor, Labor Market Information Division. Quarterly Workforce Indicators and </a:t>
            </a:r>
            <a:r>
              <a:rPr lang="en-US" sz="1000" dirty="0" err="1" smtClean="0">
                <a:latin typeface="Arial" pitchFamily="34" charset="0"/>
                <a:cs typeface="Arial" pitchFamily="34" charset="0"/>
              </a:rPr>
              <a:t>OnTheMap</a:t>
            </a:r>
            <a:endParaRPr lang="en-US" sz="1000" dirty="0">
              <a:latin typeface="Arial" pitchFamily="34" charset="0"/>
              <a:cs typeface="Arial" pitchFamily="34" charset="0"/>
            </a:endParaRPr>
          </a:p>
        </p:txBody>
      </p:sp>
      <p:sp>
        <p:nvSpPr>
          <p:cNvPr id="3" name="TextBox 2"/>
          <p:cNvSpPr txBox="1"/>
          <p:nvPr/>
        </p:nvSpPr>
        <p:spPr>
          <a:xfrm>
            <a:off x="4648200" y="4191000"/>
            <a:ext cx="4343400" cy="1077218"/>
          </a:xfrm>
          <a:prstGeom prst="rect">
            <a:avLst/>
          </a:prstGeom>
          <a:noFill/>
          <a:ln>
            <a:solidFill>
              <a:schemeClr val="tx1"/>
            </a:solidFill>
          </a:ln>
        </p:spPr>
        <p:txBody>
          <a:bodyPr wrap="square" rtlCol="0">
            <a:spAutoFit/>
          </a:bodyPr>
          <a:lstStyle/>
          <a:p>
            <a:r>
              <a:rPr lang="en-US" sz="1600" dirty="0" smtClean="0"/>
              <a:t>Workforce Profiles Available on the LMI website for Workforce Development Regions, in excel files for download and can be requested for counties or cities.</a:t>
            </a:r>
            <a:endParaRPr lang="en-US" sz="1600" dirty="0"/>
          </a:p>
        </p:txBody>
      </p:sp>
    </p:spTree>
    <p:extLst>
      <p:ext uri="{BB962C8B-B14F-4D97-AF65-F5344CB8AC3E}">
        <p14:creationId xmlns:p14="http://schemas.microsoft.com/office/powerpoint/2010/main" val="735642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fontScale="90000"/>
          </a:bodyPr>
          <a:lstStyle/>
          <a:p>
            <a:r>
              <a:rPr lang="en-US" sz="3500" dirty="0" smtClean="0"/>
              <a:t>Commuting</a:t>
            </a:r>
            <a:endParaRPr lang="en-US" sz="35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234" y="1228635"/>
            <a:ext cx="4442366" cy="34792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p:cNvSpPr txBox="1"/>
          <p:nvPr/>
        </p:nvSpPr>
        <p:spPr>
          <a:xfrm>
            <a:off x="5036892" y="1721784"/>
            <a:ext cx="4096811"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In this 30 mile Radius</a:t>
            </a:r>
          </a:p>
          <a:p>
            <a:pPr marL="285750" indent="-285750">
              <a:buFont typeface="Arial" panose="020B0604020202020204" pitchFamily="34" charset="0"/>
              <a:buChar char="•"/>
            </a:pPr>
            <a:endParaRPr lang="en-US" sz="1500" dirty="0" smtClean="0"/>
          </a:p>
          <a:p>
            <a:pPr marL="742950" lvl="1" indent="-285750">
              <a:buFont typeface="Wingdings" panose="05000000000000000000" pitchFamily="2" charset="2"/>
              <a:buChar char="v"/>
            </a:pPr>
            <a:r>
              <a:rPr lang="en-US" sz="1500" dirty="0" smtClean="0"/>
              <a:t>68,819 workers commute into the area to work</a:t>
            </a:r>
          </a:p>
          <a:p>
            <a:pPr marL="742950" lvl="1" indent="-285750">
              <a:buFont typeface="Wingdings" panose="05000000000000000000" pitchFamily="2" charset="2"/>
              <a:buChar char="v"/>
            </a:pPr>
            <a:r>
              <a:rPr lang="en-US" sz="1500" dirty="0" smtClean="0"/>
              <a:t>81,155 workers commute out of the area to work</a:t>
            </a:r>
          </a:p>
          <a:p>
            <a:pPr marL="742950" lvl="1" indent="-285750">
              <a:buFont typeface="Wingdings" panose="05000000000000000000" pitchFamily="2" charset="2"/>
              <a:buChar char="v"/>
            </a:pPr>
            <a:r>
              <a:rPr lang="en-US" sz="1500" dirty="0" smtClean="0"/>
              <a:t>70,328 live and work in the area</a:t>
            </a:r>
          </a:p>
        </p:txBody>
      </p:sp>
      <p:sp>
        <p:nvSpPr>
          <p:cNvPr id="8" name="TextBox 7"/>
          <p:cNvSpPr txBox="1"/>
          <p:nvPr/>
        </p:nvSpPr>
        <p:spPr>
          <a:xfrm>
            <a:off x="2223600" y="746589"/>
            <a:ext cx="4696799" cy="369332"/>
          </a:xfrm>
          <a:prstGeom prst="rect">
            <a:avLst/>
          </a:prstGeom>
          <a:noFill/>
        </p:spPr>
        <p:txBody>
          <a:bodyPr wrap="none" rtlCol="0">
            <a:spAutoFit/>
          </a:bodyPr>
          <a:lstStyle/>
          <a:p>
            <a:r>
              <a:rPr lang="en-US" dirty="0" smtClean="0"/>
              <a:t>30 Mile Radius Surrounding Centreville, AL</a:t>
            </a:r>
            <a:endParaRPr lang="en-US" dirty="0"/>
          </a:p>
        </p:txBody>
      </p:sp>
      <p:sp>
        <p:nvSpPr>
          <p:cNvPr id="9" name="TextBox 8"/>
          <p:cNvSpPr txBox="1"/>
          <p:nvPr/>
        </p:nvSpPr>
        <p:spPr>
          <a:xfrm>
            <a:off x="1219200" y="5950577"/>
            <a:ext cx="6789038" cy="400110"/>
          </a:xfrm>
          <a:prstGeom prst="rect">
            <a:avLst/>
          </a:prstGeom>
          <a:noFill/>
        </p:spPr>
        <p:txBody>
          <a:bodyPr wrap="none" rtlCol="0">
            <a:spAutoFit/>
          </a:bodyPr>
          <a:lstStyle/>
          <a:p>
            <a:r>
              <a:rPr lang="en-US" sz="1000" dirty="0" smtClean="0">
                <a:latin typeface="Arial" pitchFamily="34" charset="0"/>
                <a:cs typeface="Arial" pitchFamily="34" charset="0"/>
              </a:rPr>
              <a:t>Longitudinal Employer Household Dynamics Program, Partnership between the US Census Bureau and the Alabama</a:t>
            </a:r>
          </a:p>
          <a:p>
            <a:r>
              <a:rPr lang="en-US" sz="1000" dirty="0" smtClean="0">
                <a:latin typeface="Arial" pitchFamily="34" charset="0"/>
                <a:cs typeface="Arial" pitchFamily="34" charset="0"/>
              </a:rPr>
              <a:t>Department of Labor, Labor Market Information Division. Quarterly Workforce Indicators and </a:t>
            </a:r>
            <a:r>
              <a:rPr lang="en-US" sz="1000" dirty="0" err="1" smtClean="0">
                <a:latin typeface="Arial" pitchFamily="34" charset="0"/>
                <a:cs typeface="Arial" pitchFamily="34" charset="0"/>
              </a:rPr>
              <a:t>OnTheMap</a:t>
            </a:r>
            <a:endParaRPr lang="en-US" sz="1000" dirty="0">
              <a:latin typeface="Arial" pitchFamily="34" charset="0"/>
              <a:cs typeface="Arial" pitchFamily="34" charset="0"/>
            </a:endParaRPr>
          </a:p>
        </p:txBody>
      </p:sp>
      <p:sp>
        <p:nvSpPr>
          <p:cNvPr id="10" name="TextBox 9"/>
          <p:cNvSpPr txBox="1"/>
          <p:nvPr/>
        </p:nvSpPr>
        <p:spPr>
          <a:xfrm>
            <a:off x="4648200" y="4191000"/>
            <a:ext cx="4343400" cy="584775"/>
          </a:xfrm>
          <a:prstGeom prst="rect">
            <a:avLst/>
          </a:prstGeom>
          <a:noFill/>
          <a:ln>
            <a:solidFill>
              <a:schemeClr val="tx1"/>
            </a:solidFill>
          </a:ln>
        </p:spPr>
        <p:txBody>
          <a:bodyPr wrap="square" rtlCol="0">
            <a:spAutoFit/>
          </a:bodyPr>
          <a:lstStyle/>
          <a:p>
            <a:r>
              <a:rPr lang="en-US" sz="1600" dirty="0" smtClean="0"/>
              <a:t>Net Out Commute of approximately 13,000 workers</a:t>
            </a:r>
            <a:endParaRPr lang="en-US" sz="1600" dirty="0"/>
          </a:p>
        </p:txBody>
      </p:sp>
    </p:spTree>
    <p:extLst>
      <p:ext uri="{BB962C8B-B14F-4D97-AF65-F5344CB8AC3E}">
        <p14:creationId xmlns:p14="http://schemas.microsoft.com/office/powerpoint/2010/main" val="2305411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fontScale="90000"/>
          </a:bodyPr>
          <a:lstStyle/>
          <a:p>
            <a:r>
              <a:rPr lang="en-US" sz="3500" dirty="0" smtClean="0"/>
              <a:t>Commuting</a:t>
            </a:r>
            <a:endParaRPr lang="en-US" sz="3500" dirty="0"/>
          </a:p>
        </p:txBody>
      </p:sp>
      <p:sp>
        <p:nvSpPr>
          <p:cNvPr id="7" name="TextBox 6"/>
          <p:cNvSpPr txBox="1"/>
          <p:nvPr/>
        </p:nvSpPr>
        <p:spPr>
          <a:xfrm>
            <a:off x="5036892" y="1721784"/>
            <a:ext cx="4096811"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In this 30 mile Radius</a:t>
            </a:r>
          </a:p>
          <a:p>
            <a:pPr marL="285750" indent="-285750">
              <a:buFont typeface="Arial" panose="020B0604020202020204" pitchFamily="34" charset="0"/>
              <a:buChar char="•"/>
            </a:pPr>
            <a:endParaRPr lang="en-US" sz="1500" dirty="0" smtClean="0"/>
          </a:p>
          <a:p>
            <a:pPr marL="742950" lvl="1" indent="-285750">
              <a:buFont typeface="Wingdings" panose="05000000000000000000" pitchFamily="2" charset="2"/>
              <a:buChar char="v"/>
            </a:pPr>
            <a:r>
              <a:rPr lang="en-US" sz="1500" dirty="0" smtClean="0"/>
              <a:t>68,819 workers commute into the area to work</a:t>
            </a:r>
          </a:p>
          <a:p>
            <a:pPr marL="742950" lvl="1" indent="-285750">
              <a:buFont typeface="Wingdings" panose="05000000000000000000" pitchFamily="2" charset="2"/>
              <a:buChar char="v"/>
            </a:pPr>
            <a:r>
              <a:rPr lang="en-US" sz="1500" dirty="0" smtClean="0"/>
              <a:t>81,155 workers commute out of the area to work</a:t>
            </a:r>
          </a:p>
          <a:p>
            <a:pPr marL="742950" lvl="1" indent="-285750">
              <a:buFont typeface="Wingdings" panose="05000000000000000000" pitchFamily="2" charset="2"/>
              <a:buChar char="v"/>
            </a:pPr>
            <a:r>
              <a:rPr lang="en-US" sz="1500" dirty="0" smtClean="0"/>
              <a:t>70,328 live and work in the area</a:t>
            </a:r>
          </a:p>
        </p:txBody>
      </p:sp>
      <p:sp>
        <p:nvSpPr>
          <p:cNvPr id="8" name="TextBox 7"/>
          <p:cNvSpPr txBox="1"/>
          <p:nvPr/>
        </p:nvSpPr>
        <p:spPr>
          <a:xfrm>
            <a:off x="2223600" y="746589"/>
            <a:ext cx="4696799" cy="369332"/>
          </a:xfrm>
          <a:prstGeom prst="rect">
            <a:avLst/>
          </a:prstGeom>
          <a:noFill/>
        </p:spPr>
        <p:txBody>
          <a:bodyPr wrap="none" rtlCol="0">
            <a:spAutoFit/>
          </a:bodyPr>
          <a:lstStyle/>
          <a:p>
            <a:r>
              <a:rPr lang="en-US" dirty="0" smtClean="0"/>
              <a:t>30 Mile Radius Surrounding Centreville, AL</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343246"/>
            <a:ext cx="3200400" cy="3485707"/>
          </a:xfrm>
          <a:prstGeom prst="rect">
            <a:avLst/>
          </a:prstGeom>
          <a:ln w="88900" cap="sq" cmpd="thickThin">
            <a:solidFill>
              <a:srgbClr val="000000"/>
            </a:solidFill>
            <a:prstDash val="solid"/>
            <a:miter lim="800000"/>
          </a:ln>
          <a:effectLst>
            <a:innerShdw blurRad="76200">
              <a:srgbClr val="000000"/>
            </a:innerShdw>
          </a:effectLst>
        </p:spPr>
      </p:pic>
      <p:sp>
        <p:nvSpPr>
          <p:cNvPr id="9" name="TextBox 8"/>
          <p:cNvSpPr txBox="1"/>
          <p:nvPr/>
        </p:nvSpPr>
        <p:spPr>
          <a:xfrm>
            <a:off x="1219200" y="5950577"/>
            <a:ext cx="6789038" cy="400110"/>
          </a:xfrm>
          <a:prstGeom prst="rect">
            <a:avLst/>
          </a:prstGeom>
          <a:noFill/>
        </p:spPr>
        <p:txBody>
          <a:bodyPr wrap="none" rtlCol="0">
            <a:spAutoFit/>
          </a:bodyPr>
          <a:lstStyle/>
          <a:p>
            <a:r>
              <a:rPr lang="en-US" sz="1000" dirty="0" smtClean="0">
                <a:latin typeface="Arial" pitchFamily="34" charset="0"/>
                <a:cs typeface="Arial" pitchFamily="34" charset="0"/>
              </a:rPr>
              <a:t>Longitudinal Employer Household Dynamics Program, Partnership between the US Census Bureau and the Alabama</a:t>
            </a:r>
          </a:p>
          <a:p>
            <a:r>
              <a:rPr lang="en-US" sz="1000" dirty="0" smtClean="0">
                <a:latin typeface="Arial" pitchFamily="34" charset="0"/>
                <a:cs typeface="Arial" pitchFamily="34" charset="0"/>
              </a:rPr>
              <a:t>Department of Labor, Labor Market Information Division. Quarterly Workforce Indicators and </a:t>
            </a:r>
            <a:r>
              <a:rPr lang="en-US" sz="1000" dirty="0" err="1" smtClean="0">
                <a:latin typeface="Arial" pitchFamily="34" charset="0"/>
                <a:cs typeface="Arial" pitchFamily="34" charset="0"/>
              </a:rPr>
              <a:t>OnTheMap</a:t>
            </a:r>
            <a:endParaRPr lang="en-US" sz="1000" dirty="0">
              <a:latin typeface="Arial" pitchFamily="34" charset="0"/>
              <a:cs typeface="Arial" pitchFamily="34" charset="0"/>
            </a:endParaRPr>
          </a:p>
        </p:txBody>
      </p:sp>
    </p:spTree>
    <p:extLst>
      <p:ext uri="{BB962C8B-B14F-4D97-AF65-F5344CB8AC3E}">
        <p14:creationId xmlns:p14="http://schemas.microsoft.com/office/powerpoint/2010/main" val="1500423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fontScale="90000"/>
          </a:bodyPr>
          <a:lstStyle/>
          <a:p>
            <a:r>
              <a:rPr lang="en-US" sz="3500" dirty="0" smtClean="0"/>
              <a:t>Commuting</a:t>
            </a:r>
            <a:endParaRPr lang="en-US" sz="3500" dirty="0"/>
          </a:p>
        </p:txBody>
      </p:sp>
      <p:graphicFrame>
        <p:nvGraphicFramePr>
          <p:cNvPr id="3" name="Object 2"/>
          <p:cNvGraphicFramePr>
            <a:graphicFrameLocks noChangeAspect="1"/>
          </p:cNvGraphicFramePr>
          <p:nvPr>
            <p:extLst>
              <p:ext uri="{D42A27DB-BD31-4B8C-83A1-F6EECF244321}">
                <p14:modId xmlns:p14="http://schemas.microsoft.com/office/powerpoint/2010/main" val="1596536097"/>
              </p:ext>
            </p:extLst>
          </p:nvPr>
        </p:nvGraphicFramePr>
        <p:xfrm>
          <a:off x="5334000" y="1155263"/>
          <a:ext cx="2714625" cy="2114550"/>
        </p:xfrm>
        <a:graphic>
          <a:graphicData uri="http://schemas.openxmlformats.org/presentationml/2006/ole">
            <mc:AlternateContent xmlns:mc="http://schemas.openxmlformats.org/markup-compatibility/2006">
              <mc:Choice xmlns:v="urn:schemas-microsoft-com:vml" Requires="v">
                <p:oleObj spid="_x0000_s25639" name="Worksheet" r:id="rId3" imgW="2714566" imgH="2114640" progId="Excel.Sheet.8">
                  <p:link updateAutomatic="1"/>
                </p:oleObj>
              </mc:Choice>
              <mc:Fallback>
                <p:oleObj name="Worksheet" r:id="rId3" imgW="2714566" imgH="2114640" progId="Excel.Sheet.8">
                  <p:link updateAutomatic="1"/>
                  <p:pic>
                    <p:nvPicPr>
                      <p:cNvPr id="0" name=""/>
                      <p:cNvPicPr/>
                      <p:nvPr/>
                    </p:nvPicPr>
                    <p:blipFill>
                      <a:blip r:embed="rId4"/>
                      <a:stretch>
                        <a:fillRect/>
                      </a:stretch>
                    </p:blipFill>
                    <p:spPr>
                      <a:xfrm>
                        <a:off x="5334000" y="1155263"/>
                        <a:ext cx="2714625" cy="2114550"/>
                      </a:xfrm>
                      <a:prstGeom prst="rect">
                        <a:avLst/>
                      </a:prstGeom>
                    </p:spPr>
                  </p:pic>
                </p:oleObj>
              </mc:Fallback>
            </mc:AlternateContent>
          </a:graphicData>
        </a:graphic>
      </p:graphicFrame>
      <p:sp>
        <p:nvSpPr>
          <p:cNvPr id="5" name="TextBox 4"/>
          <p:cNvSpPr txBox="1"/>
          <p:nvPr/>
        </p:nvSpPr>
        <p:spPr>
          <a:xfrm>
            <a:off x="2881858" y="738168"/>
            <a:ext cx="3380284" cy="369332"/>
          </a:xfrm>
          <a:prstGeom prst="rect">
            <a:avLst/>
          </a:prstGeom>
          <a:noFill/>
        </p:spPr>
        <p:txBody>
          <a:bodyPr wrap="none" rtlCol="0">
            <a:spAutoFit/>
          </a:bodyPr>
          <a:lstStyle/>
          <a:p>
            <a:r>
              <a:rPr lang="en-US" dirty="0" smtClean="0"/>
              <a:t>Workers Living in Bibb County</a:t>
            </a:r>
            <a:endParaRPr lang="en-US" dirty="0"/>
          </a:p>
        </p:txBody>
      </p:sp>
      <p:sp>
        <p:nvSpPr>
          <p:cNvPr id="7" name="TextBox 6"/>
          <p:cNvSpPr txBox="1"/>
          <p:nvPr/>
        </p:nvSpPr>
        <p:spPr>
          <a:xfrm>
            <a:off x="4876800" y="3413829"/>
            <a:ext cx="4096811" cy="1246495"/>
          </a:xfrm>
          <a:prstGeom prst="rect">
            <a:avLst/>
          </a:prstGeom>
          <a:noFill/>
        </p:spPr>
        <p:txBody>
          <a:bodyPr wrap="square" rtlCol="0">
            <a:spAutoFit/>
          </a:bodyPr>
          <a:lstStyle/>
          <a:p>
            <a:pPr marL="285750" indent="-285750">
              <a:buFont typeface="Arial" panose="020B0604020202020204" pitchFamily="34" charset="0"/>
              <a:buChar char="•"/>
            </a:pPr>
            <a:r>
              <a:rPr lang="en-US" sz="1500" dirty="0" smtClean="0"/>
              <a:t>Only 19.7% of workers living in Bibb county work in Bibb county</a:t>
            </a:r>
          </a:p>
          <a:p>
            <a:pPr marL="285750" indent="-285750">
              <a:buFont typeface="Arial" panose="020B0604020202020204" pitchFamily="34" charset="0"/>
              <a:buChar char="•"/>
            </a:pPr>
            <a:r>
              <a:rPr lang="en-US" sz="1500" dirty="0" smtClean="0"/>
              <a:t>Over 40% of workers living in Bibb County commute to Jefferson and Tuscaloosa Counties to work.</a:t>
            </a:r>
          </a:p>
        </p:txBody>
      </p:sp>
      <p:sp>
        <p:nvSpPr>
          <p:cNvPr id="8" name="TextBox 7"/>
          <p:cNvSpPr txBox="1"/>
          <p:nvPr/>
        </p:nvSpPr>
        <p:spPr>
          <a:xfrm>
            <a:off x="1714500" y="4836625"/>
            <a:ext cx="5715000" cy="553998"/>
          </a:xfrm>
          <a:prstGeom prst="rect">
            <a:avLst/>
          </a:prstGeom>
          <a:noFill/>
          <a:ln>
            <a:solidFill>
              <a:schemeClr val="tx1"/>
            </a:solidFill>
          </a:ln>
        </p:spPr>
        <p:txBody>
          <a:bodyPr wrap="square" rtlCol="0">
            <a:spAutoFit/>
          </a:bodyPr>
          <a:lstStyle/>
          <a:p>
            <a:pPr marL="285750" indent="-285750">
              <a:buFont typeface="Wingdings" panose="05000000000000000000" pitchFamily="2" charset="2"/>
              <a:buChar char="v"/>
            </a:pPr>
            <a:r>
              <a:rPr lang="en-US" sz="1500" dirty="0" smtClean="0"/>
              <a:t>If a new industry was located in Bibb County, there would be plenty of workers who would rather work closer to home.</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 y="1155263"/>
            <a:ext cx="2890928" cy="306271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 name="TextBox 9"/>
          <p:cNvSpPr txBox="1"/>
          <p:nvPr/>
        </p:nvSpPr>
        <p:spPr>
          <a:xfrm>
            <a:off x="1219200" y="5950577"/>
            <a:ext cx="6789038" cy="400110"/>
          </a:xfrm>
          <a:prstGeom prst="rect">
            <a:avLst/>
          </a:prstGeom>
          <a:noFill/>
        </p:spPr>
        <p:txBody>
          <a:bodyPr wrap="none" rtlCol="0">
            <a:spAutoFit/>
          </a:bodyPr>
          <a:lstStyle/>
          <a:p>
            <a:r>
              <a:rPr lang="en-US" sz="1000" dirty="0" smtClean="0">
                <a:latin typeface="Arial" pitchFamily="34" charset="0"/>
                <a:cs typeface="Arial" pitchFamily="34" charset="0"/>
              </a:rPr>
              <a:t>Longitudinal Employer Household Dynamics Program, Partnership between the US Census Bureau and the Alabama</a:t>
            </a:r>
          </a:p>
          <a:p>
            <a:r>
              <a:rPr lang="en-US" sz="1000" dirty="0" smtClean="0">
                <a:latin typeface="Arial" pitchFamily="34" charset="0"/>
                <a:cs typeface="Arial" pitchFamily="34" charset="0"/>
              </a:rPr>
              <a:t>Department of Labor, Labor Market Information Division. Quarterly Workforce Indicators and </a:t>
            </a:r>
            <a:r>
              <a:rPr lang="en-US" sz="1000" dirty="0" err="1" smtClean="0">
                <a:latin typeface="Arial" pitchFamily="34" charset="0"/>
                <a:cs typeface="Arial" pitchFamily="34" charset="0"/>
              </a:rPr>
              <a:t>OnTheMap</a:t>
            </a:r>
            <a:endParaRPr lang="en-US" sz="1000" dirty="0">
              <a:latin typeface="Arial" pitchFamily="34" charset="0"/>
              <a:cs typeface="Arial" pitchFamily="34" charset="0"/>
            </a:endParaRPr>
          </a:p>
        </p:txBody>
      </p:sp>
    </p:spTree>
    <p:extLst>
      <p:ext uri="{BB962C8B-B14F-4D97-AF65-F5344CB8AC3E}">
        <p14:creationId xmlns:p14="http://schemas.microsoft.com/office/powerpoint/2010/main" val="15614789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fontScale="90000"/>
          </a:bodyPr>
          <a:lstStyle/>
          <a:p>
            <a:r>
              <a:rPr lang="en-US" sz="3500" dirty="0" smtClean="0"/>
              <a:t>Commuting</a:t>
            </a:r>
            <a:endParaRPr lang="en-US" sz="3500" dirty="0"/>
          </a:p>
        </p:txBody>
      </p:sp>
      <p:sp>
        <p:nvSpPr>
          <p:cNvPr id="5" name="TextBox 4"/>
          <p:cNvSpPr txBox="1"/>
          <p:nvPr/>
        </p:nvSpPr>
        <p:spPr>
          <a:xfrm>
            <a:off x="2881858" y="738168"/>
            <a:ext cx="3380284" cy="369332"/>
          </a:xfrm>
          <a:prstGeom prst="rect">
            <a:avLst/>
          </a:prstGeom>
          <a:noFill/>
        </p:spPr>
        <p:txBody>
          <a:bodyPr wrap="none" rtlCol="0">
            <a:spAutoFit/>
          </a:bodyPr>
          <a:lstStyle/>
          <a:p>
            <a:r>
              <a:rPr lang="en-US" dirty="0" smtClean="0"/>
              <a:t>Workers Living in Bibb County</a:t>
            </a:r>
            <a:endParaRPr lang="en-US" dirty="0"/>
          </a:p>
        </p:txBody>
      </p:sp>
      <p:sp>
        <p:nvSpPr>
          <p:cNvPr id="7" name="TextBox 6"/>
          <p:cNvSpPr txBox="1"/>
          <p:nvPr/>
        </p:nvSpPr>
        <p:spPr>
          <a:xfrm>
            <a:off x="4572000" y="3442381"/>
            <a:ext cx="4096811" cy="1477328"/>
          </a:xfrm>
          <a:prstGeom prst="rect">
            <a:avLst/>
          </a:prstGeom>
          <a:noFill/>
        </p:spPr>
        <p:txBody>
          <a:bodyPr wrap="square" rtlCol="0">
            <a:spAutoFit/>
          </a:bodyPr>
          <a:lstStyle/>
          <a:p>
            <a:pPr marL="285750" indent="-285750">
              <a:buFont typeface="Arial" panose="020B0604020202020204" pitchFamily="34" charset="0"/>
              <a:buChar char="•"/>
            </a:pPr>
            <a:r>
              <a:rPr lang="en-US" sz="1500" dirty="0" smtClean="0"/>
              <a:t>Nearly 1,900 of those workers who commute out of the county, work in Manufacturing, Construction, or Mining Industries.</a:t>
            </a:r>
          </a:p>
          <a:p>
            <a:pPr marL="285750" indent="-285750">
              <a:buFont typeface="Arial" panose="020B0604020202020204" pitchFamily="34" charset="0"/>
              <a:buChar char="•"/>
            </a:pPr>
            <a:r>
              <a:rPr lang="en-US" sz="1500" dirty="0" smtClean="0"/>
              <a:t>Over 1,300 of those work in Trade, Transportation, and Utilities Industries.</a:t>
            </a:r>
          </a:p>
        </p:txBody>
      </p:sp>
      <p:sp>
        <p:nvSpPr>
          <p:cNvPr id="8" name="TextBox 7"/>
          <p:cNvSpPr txBox="1"/>
          <p:nvPr/>
        </p:nvSpPr>
        <p:spPr>
          <a:xfrm>
            <a:off x="1704975" y="5121989"/>
            <a:ext cx="5715000" cy="784830"/>
          </a:xfrm>
          <a:prstGeom prst="rect">
            <a:avLst/>
          </a:prstGeom>
          <a:noFill/>
          <a:ln>
            <a:solidFill>
              <a:schemeClr val="tx1"/>
            </a:solidFill>
          </a:ln>
        </p:spPr>
        <p:txBody>
          <a:bodyPr wrap="square" rtlCol="0">
            <a:spAutoFit/>
          </a:bodyPr>
          <a:lstStyle/>
          <a:p>
            <a:pPr marL="285750" indent="-285750">
              <a:buFont typeface="Wingdings" panose="05000000000000000000" pitchFamily="2" charset="2"/>
              <a:buChar char="v"/>
            </a:pPr>
            <a:r>
              <a:rPr lang="en-US" sz="1500" dirty="0" smtClean="0"/>
              <a:t>If a new manufacturing industry was located in Bibb County, there would be around 1,000 workers already working in Manufacturing who could potentially fill those jobs.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155263"/>
            <a:ext cx="2890928" cy="306271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aphicFrame>
        <p:nvGraphicFramePr>
          <p:cNvPr id="4" name="Object 3"/>
          <p:cNvGraphicFramePr>
            <a:graphicFrameLocks noChangeAspect="1"/>
          </p:cNvGraphicFramePr>
          <p:nvPr>
            <p:extLst>
              <p:ext uri="{D42A27DB-BD31-4B8C-83A1-F6EECF244321}">
                <p14:modId xmlns:p14="http://schemas.microsoft.com/office/powerpoint/2010/main" val="1560035512"/>
              </p:ext>
            </p:extLst>
          </p:nvPr>
        </p:nvGraphicFramePr>
        <p:xfrm>
          <a:off x="4562475" y="1156151"/>
          <a:ext cx="4124325" cy="2143125"/>
        </p:xfrm>
        <a:graphic>
          <a:graphicData uri="http://schemas.openxmlformats.org/presentationml/2006/ole">
            <mc:AlternateContent xmlns:mc="http://schemas.openxmlformats.org/markup-compatibility/2006">
              <mc:Choice xmlns:v="urn:schemas-microsoft-com:vml" Requires="v">
                <p:oleObj spid="_x0000_s26660" name="Worksheet" r:id="rId4" imgW="4124390" imgH="2143260" progId="Excel.Sheet.8">
                  <p:link updateAutomatic="1"/>
                </p:oleObj>
              </mc:Choice>
              <mc:Fallback>
                <p:oleObj name="Worksheet" r:id="rId4" imgW="4124390" imgH="2143260" progId="Excel.Sheet.8">
                  <p:link updateAutomatic="1"/>
                  <p:pic>
                    <p:nvPicPr>
                      <p:cNvPr id="0" name=""/>
                      <p:cNvPicPr/>
                      <p:nvPr/>
                    </p:nvPicPr>
                    <p:blipFill>
                      <a:blip r:embed="rId5"/>
                      <a:stretch>
                        <a:fillRect/>
                      </a:stretch>
                    </p:blipFill>
                    <p:spPr>
                      <a:xfrm>
                        <a:off x="4562475" y="1156151"/>
                        <a:ext cx="4124325" cy="2143125"/>
                      </a:xfrm>
                      <a:prstGeom prst="rect">
                        <a:avLst/>
                      </a:prstGeom>
                    </p:spPr>
                  </p:pic>
                </p:oleObj>
              </mc:Fallback>
            </mc:AlternateContent>
          </a:graphicData>
        </a:graphic>
      </p:graphicFrame>
      <p:sp>
        <p:nvSpPr>
          <p:cNvPr id="10" name="TextBox 9"/>
          <p:cNvSpPr txBox="1"/>
          <p:nvPr/>
        </p:nvSpPr>
        <p:spPr>
          <a:xfrm>
            <a:off x="1219200" y="5950577"/>
            <a:ext cx="6789038" cy="400110"/>
          </a:xfrm>
          <a:prstGeom prst="rect">
            <a:avLst/>
          </a:prstGeom>
          <a:noFill/>
        </p:spPr>
        <p:txBody>
          <a:bodyPr wrap="none" rtlCol="0">
            <a:spAutoFit/>
          </a:bodyPr>
          <a:lstStyle/>
          <a:p>
            <a:r>
              <a:rPr lang="en-US" sz="1000" dirty="0" smtClean="0">
                <a:latin typeface="Arial" pitchFamily="34" charset="0"/>
                <a:cs typeface="Arial" pitchFamily="34" charset="0"/>
              </a:rPr>
              <a:t>Longitudinal Employer Household Dynamics Program, Partnership between the US Census Bureau and the Alabama</a:t>
            </a:r>
          </a:p>
          <a:p>
            <a:r>
              <a:rPr lang="en-US" sz="1000" dirty="0" smtClean="0">
                <a:latin typeface="Arial" pitchFamily="34" charset="0"/>
                <a:cs typeface="Arial" pitchFamily="34" charset="0"/>
              </a:rPr>
              <a:t>Department of Labor, Labor Market Information Division. Quarterly Workforce Indicators and </a:t>
            </a:r>
            <a:r>
              <a:rPr lang="en-US" sz="1000" dirty="0" err="1" smtClean="0">
                <a:latin typeface="Arial" pitchFamily="34" charset="0"/>
                <a:cs typeface="Arial" pitchFamily="34" charset="0"/>
              </a:rPr>
              <a:t>OnTheMap</a:t>
            </a:r>
            <a:endParaRPr lang="en-US" sz="1000" dirty="0">
              <a:latin typeface="Arial" pitchFamily="34" charset="0"/>
              <a:cs typeface="Arial" pitchFamily="34" charset="0"/>
            </a:endParaRPr>
          </a:p>
        </p:txBody>
      </p:sp>
    </p:spTree>
    <p:extLst>
      <p:ext uri="{BB962C8B-B14F-4D97-AF65-F5344CB8AC3E}">
        <p14:creationId xmlns:p14="http://schemas.microsoft.com/office/powerpoint/2010/main" val="40266499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1201</TotalTime>
  <Words>2130</Words>
  <Application>Microsoft Office PowerPoint</Application>
  <PresentationFormat>On-screen Show (4:3)</PresentationFormat>
  <Paragraphs>348</Paragraphs>
  <Slides>24</Slides>
  <Notes>0</Notes>
  <HiddenSlides>0</HiddenSlides>
  <MMClips>0</MMClips>
  <ScaleCrop>false</ScaleCrop>
  <HeadingPairs>
    <vt:vector size="8" baseType="variant">
      <vt:variant>
        <vt:lpstr>Theme</vt:lpstr>
      </vt:variant>
      <vt:variant>
        <vt:i4>1</vt:i4>
      </vt:variant>
      <vt:variant>
        <vt:lpstr>Links</vt:lpstr>
      </vt:variant>
      <vt:variant>
        <vt:i4>12</vt:i4>
      </vt:variant>
      <vt:variant>
        <vt:lpstr>Embedded OLE Servers</vt:lpstr>
      </vt:variant>
      <vt:variant>
        <vt:i4>1</vt:i4>
      </vt:variant>
      <vt:variant>
        <vt:lpstr>Slide Titles</vt:lpstr>
      </vt:variant>
      <vt:variant>
        <vt:i4>24</vt:i4>
      </vt:variant>
    </vt:vector>
  </HeadingPairs>
  <TitlesOfParts>
    <vt:vector size="38" baseType="lpstr">
      <vt:lpstr>Executive</vt:lpstr>
      <vt:lpstr>J:\EDAA winter 2014\worker profile prattville al.xls!Sheet1!R1C1:R22C3</vt:lpstr>
      <vt:lpstr>J:\EDAA winter 2014\worker profile prattville al.xls!Sheet2!R1C1:R24C3</vt:lpstr>
      <vt:lpstr>J:\EDAA winter 2014\worker profile prattville al.xls!OnTheMap_Report!R1C1:R23C3</vt:lpstr>
      <vt:lpstr>J:\EDAA winter 2014\bibb county commuting to.xls!OnTheMap_Report!R10C1:R22C3</vt:lpstr>
      <vt:lpstr>J:\EDAA winter 2014\outflow bibb job characteristics.xls!OnTheMap_Report!R25C1:R36C3</vt:lpstr>
      <vt:lpstr>\\lmi2\WIA\Workforce Development\Laus Data\2013 region laus underemp tables.xlsx!region 3!R1C1:R8C7</vt:lpstr>
      <vt:lpstr>J:\EDAA winter 2014\Comp_R3 ache data 2012-2013.xls!Sheet1!R1C1:R15C3</vt:lpstr>
      <vt:lpstr>J:\EDAA winter 2014\WDR_4_UG fall 2012.xls!Sheet1!R1C1:R13C3</vt:lpstr>
      <vt:lpstr>J:\EDAA winter 2014\wages by industry bham metro.xlsx!Sheet3!R1C1:R6C4</vt:lpstr>
      <vt:lpstr>J:\EDAA winter 2014\wages by industry bham metro.xlsx!Sheet1!R1C1:R6C4</vt:lpstr>
      <vt:lpstr>C:\Users\Tonya.Lee\Desktop\Book1!Sheet1!R1C1:R31C5</vt:lpstr>
      <vt:lpstr>C:\Users\Tonya.Lee\Desktop\Book1!Sheet2!R1C1:R31C6</vt:lpstr>
      <vt:lpstr>Worksheet</vt:lpstr>
      <vt:lpstr>PowerPoint Presentation</vt:lpstr>
      <vt:lpstr>Labor Market Information (LMI)</vt:lpstr>
      <vt:lpstr>Workforce Profiles</vt:lpstr>
      <vt:lpstr>Workforce Profiles</vt:lpstr>
      <vt:lpstr>Workforce Profiles</vt:lpstr>
      <vt:lpstr>Commuting</vt:lpstr>
      <vt:lpstr>Commuting</vt:lpstr>
      <vt:lpstr>Commuting</vt:lpstr>
      <vt:lpstr>Commuting</vt:lpstr>
      <vt:lpstr>Local Area Unemployment Statistics</vt:lpstr>
      <vt:lpstr>Postsecondary Completers</vt:lpstr>
      <vt:lpstr>Postsecondary Enrollment</vt:lpstr>
      <vt:lpstr>Occupational Wages by Industry</vt:lpstr>
      <vt:lpstr>Help Wanted Online (HWOL)</vt:lpstr>
      <vt:lpstr>PowerPoint Presentation</vt:lpstr>
      <vt:lpstr>PowerPoint Presentation</vt:lpstr>
      <vt:lpstr>Firm Age and Firm Size Industry Data</vt:lpstr>
      <vt:lpstr>Firm Size Industry Data</vt:lpstr>
      <vt:lpstr>Firm Age Industry Data</vt:lpstr>
      <vt:lpstr>2011 Employer Benefits Survey</vt:lpstr>
      <vt:lpstr>Accelerate Alabama Reports</vt:lpstr>
      <vt:lpstr>Additional Reports Available on Website</vt:lpstr>
      <vt:lpstr>On the Horizon</vt:lpstr>
      <vt:lpstr>Questions??  Tonya Lee Tonya.Lee@labor.alabama.gov  (334) 242-8881  visit our website at www.labor.alabama.gov/lmi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84</cp:revision>
  <cp:lastPrinted>2014-01-15T20:01:33Z</cp:lastPrinted>
  <dcterms:created xsi:type="dcterms:W3CDTF">2013-12-30T14:26:20Z</dcterms:created>
  <dcterms:modified xsi:type="dcterms:W3CDTF">2014-02-06T18:24:18Z</dcterms:modified>
</cp:coreProperties>
</file>