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handoutMasterIdLst>
    <p:handoutMasterId r:id="rId16"/>
  </p:handoutMasterIdLst>
  <p:sldIdLst>
    <p:sldId id="575" r:id="rId2"/>
    <p:sldId id="576" r:id="rId3"/>
    <p:sldId id="344" r:id="rId4"/>
    <p:sldId id="289" r:id="rId5"/>
    <p:sldId id="415" r:id="rId6"/>
    <p:sldId id="416" r:id="rId7"/>
    <p:sldId id="417" r:id="rId8"/>
    <p:sldId id="418" r:id="rId9"/>
    <p:sldId id="688" r:id="rId10"/>
    <p:sldId id="690" r:id="rId11"/>
    <p:sldId id="691" r:id="rId12"/>
    <p:sldId id="692" r:id="rId13"/>
    <p:sldId id="386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2E7"/>
    <a:srgbClr val="949494"/>
    <a:srgbClr val="888888"/>
    <a:srgbClr val="D47642"/>
    <a:srgbClr val="4D4D4D"/>
    <a:srgbClr val="2A6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4203" autoAdjust="0"/>
  </p:normalViewPr>
  <p:slideViewPr>
    <p:cSldViewPr>
      <p:cViewPr varScale="1">
        <p:scale>
          <a:sx n="94" d="100"/>
          <a:sy n="94" d="100"/>
        </p:scale>
        <p:origin x="-20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A5F3-FFC5-4145-9248-E7046CA852F8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C6BF-BF5A-4AFB-AC31-8A19EFBBC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8120-F981-4BBB-BC5B-C072333003A3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7A2D-E9B5-4EFD-8C99-538A610B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CE331-917E-48E0-A188-40F2BC55C960}" type="slidenum">
              <a:rPr lang="en-US"/>
              <a:pPr/>
              <a:t>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4EC93-D989-4635-8C2F-533FB362A7E5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483CB-EEAD-4A76-B2C0-347AC145E94F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4" cy="4184994"/>
          </a:xfrm>
          <a:noFill/>
          <a:ln/>
        </p:spPr>
        <p:txBody>
          <a:bodyPr lIns="89805" tIns="44904" rIns="89805" bIns="44904"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LQ – presence not advantage, no info on linkages, no distinction btw large and small firms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Need to consider some sort of trend information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483CB-EEAD-4A76-B2C0-347AC145E94F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4" cy="4184994"/>
          </a:xfrm>
          <a:noFill/>
          <a:ln/>
        </p:spPr>
        <p:txBody>
          <a:bodyPr lIns="89805" tIns="44904" rIns="89805" bIns="44904"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LQ – presence not advantage, no info on linkages, no distinction btw large and small firms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Need to consider some sort of trend information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rgbClr val="4D4D4D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4D4D4D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rgbClr val="D4764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2142E7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444625"/>
            <a:ext cx="495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743200" y="6248400"/>
            <a:ext cx="3475038" cy="4730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Presenter Name</a:t>
            </a:r>
          </a:p>
          <a:p>
            <a:pPr>
              <a:defRPr/>
            </a:pPr>
            <a:r>
              <a:rPr lang="en-US"/>
              <a:t>Presenter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8E72-F8B3-4587-9A53-AC69BDC65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63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99AB-B3F7-4295-BADE-C828C11BE260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DF88-3C55-41BD-8634-E477EE24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REC-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1925" y="6374892"/>
            <a:ext cx="2743200" cy="3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63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99AB-B3F7-4295-BADE-C828C11BE260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DF88-3C55-41BD-8634-E477EE24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REC-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1925" y="6374892"/>
            <a:ext cx="2743200" cy="3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63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99AB-B3F7-4295-BADE-C828C11BE260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DF88-3C55-41BD-8634-E477EE24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REC-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1925" y="6374892"/>
            <a:ext cx="2743200" cy="3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rgbClr val="2142E7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rgbClr val="D4764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Users\lgilchrist\AppData\Local\Microsoft\Windows\Temporary Internet Files\Content.Outlook\WVV7YK6Q\LMI_Logo_NoB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0"/>
            <a:ext cx="38290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D4764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D4764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traight Connector 2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5400000">
            <a:off x="3190081" y="3294857"/>
            <a:ext cx="5976937" cy="0"/>
          </a:xfrm>
          <a:prstGeom prst="line">
            <a:avLst/>
          </a:prstGeom>
          <a:noFill/>
          <a:ln w="9525" cap="flat" cmpd="sng" algn="ctr">
            <a:solidFill>
              <a:srgbClr val="2142E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rgbClr val="2142E7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2142E7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2" descr="C:\Users\lgilchrist\AppData\Local\Microsoft\Windows\Temporary Internet Files\Content.Outlook\WVV7YK6Q\LMI_Logo_NoB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6283325"/>
            <a:ext cx="17954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rgbClr val="D47642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2142E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2" r:id="rId13"/>
    <p:sldLayoutId id="2147483973" r:id="rId14"/>
    <p:sldLayoutId id="214748397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32384C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rgbClr val="2142E7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D47642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2142E7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rgbClr val="D4764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ls.gov/cew/cewlq.ht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Location Quotients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September 14, 2012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Change in LQ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114800"/>
            <a:ext cx="8229600" cy="2185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During this time period:</a:t>
            </a:r>
          </a:p>
          <a:p>
            <a:pPr lvl="1"/>
            <a:r>
              <a:rPr lang="en-US" sz="2500" dirty="0" smtClean="0"/>
              <a:t>Manufacturing employment lost about 7,500 jobs</a:t>
            </a:r>
          </a:p>
          <a:p>
            <a:pPr lvl="1"/>
            <a:r>
              <a:rPr lang="en-US" sz="2500" dirty="0" smtClean="0"/>
              <a:t>Transportation </a:t>
            </a:r>
            <a:r>
              <a:rPr lang="en-US" sz="2500" dirty="0" err="1" smtClean="0"/>
              <a:t>Eqpt</a:t>
            </a:r>
            <a:r>
              <a:rPr lang="en-US" sz="2500" dirty="0" smtClean="0"/>
              <a:t> MFG lost about 2,300 jobs</a:t>
            </a:r>
          </a:p>
          <a:p>
            <a:pPr lvl="1"/>
            <a:r>
              <a:rPr lang="en-US" sz="2500" dirty="0" smtClean="0"/>
              <a:t>Aerospace MFG lost about 500 jobs</a:t>
            </a:r>
          </a:p>
        </p:txBody>
      </p:sp>
      <p:graphicFrame>
        <p:nvGraphicFramePr>
          <p:cNvPr id="5" name="Group 152"/>
          <p:cNvGraphicFramePr>
            <a:graphicFrameLocks/>
          </p:cNvGraphicFramePr>
          <p:nvPr/>
        </p:nvGraphicFramePr>
        <p:xfrm>
          <a:off x="457200" y="1600200"/>
          <a:ext cx="8229600" cy="2133600"/>
        </p:xfrm>
        <a:graphic>
          <a:graphicData uri="http://schemas.openxmlformats.org/drawingml/2006/table">
            <a:tbl>
              <a:tblPr/>
              <a:tblGrid>
                <a:gridCol w="5410200"/>
                <a:gridCol w="1371600"/>
                <a:gridCol w="1447800"/>
              </a:tblGrid>
              <a:tr h="530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Industry in Madison County, AL (Huntsville)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2008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2011</a:t>
                      </a:r>
                      <a:endParaRPr kumimoji="0" lang="en-US" altLang="ja-JP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6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31-33 Manufacturing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0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336 Transportation Equipment MFG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6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3364  Aerospace Product and Parts MFG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7.30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#1: Alabama sectors</a:t>
            </a:r>
          </a:p>
          <a:p>
            <a:endParaRPr lang="en-US" dirty="0" smtClean="0"/>
          </a:p>
          <a:p>
            <a:r>
              <a:rPr lang="en-US" dirty="0" smtClean="0"/>
              <a:t>Example #2: Alabama 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Location Quotient Calculator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http://www.bls.gov/cew/cewlq.htm</a:t>
            </a:r>
            <a:r>
              <a:rPr lang="en-US" sz="2000" dirty="0" smtClean="0"/>
              <a:t>) </a:t>
            </a:r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 l="19200" t="19200" r="20400" b="7467"/>
          <a:stretch>
            <a:fillRect/>
          </a:stretch>
        </p:blipFill>
        <p:spPr bwMode="auto">
          <a:xfrm>
            <a:off x="612469" y="1295400"/>
            <a:ext cx="79219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9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r>
              <a:rPr lang="en-US" dirty="0" smtClean="0"/>
              <a:t>What are location quotients?</a:t>
            </a:r>
          </a:p>
          <a:p>
            <a:r>
              <a:rPr lang="en-US" dirty="0" smtClean="0"/>
              <a:t>How do I calculate location quotients?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do I interpret location quotients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Using the BLS LQ Calculator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19200"/>
          </a:xfrm>
        </p:spPr>
        <p:txBody>
          <a:bodyPr/>
          <a:lstStyle/>
          <a:p>
            <a:r>
              <a:rPr lang="en-US" dirty="0"/>
              <a:t>Basic Economic Model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762000" y="1828800"/>
            <a:ext cx="3124200" cy="1524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953000" y="1828800"/>
            <a:ext cx="3200400" cy="1524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838200" y="2140803"/>
            <a:ext cx="2895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Export or ‘base’ activity (new $s)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4953000" y="2140803"/>
            <a:ext cx="3200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Non-basic activity (recycled $s)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990600" y="3733800"/>
            <a:ext cx="3429000" cy="2430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Examples: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Manufacturing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Tourism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Some hospitals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Regional shopping malls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Social Security income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191000" y="4152900"/>
            <a:ext cx="3581400" cy="2705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Examples: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Auto repair services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Small convenience retail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Outpatient medical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Personal services like barber shops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Print and copy shops</a:t>
            </a:r>
          </a:p>
        </p:txBody>
      </p:sp>
      <p:sp>
        <p:nvSpPr>
          <p:cNvPr id="152588" name="AutoShape 12"/>
          <p:cNvSpPr>
            <a:spLocks noChangeArrowheads="1"/>
          </p:cNvSpPr>
          <p:nvPr/>
        </p:nvSpPr>
        <p:spPr bwMode="auto">
          <a:xfrm>
            <a:off x="3962400" y="2286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0" name="AutoShape 14"/>
          <p:cNvSpPr>
            <a:spLocks noChangeArrowheads="1"/>
          </p:cNvSpPr>
          <p:nvPr/>
        </p:nvSpPr>
        <p:spPr bwMode="auto">
          <a:xfrm flipH="1">
            <a:off x="5791200" y="3429000"/>
            <a:ext cx="1452563" cy="838200"/>
          </a:xfrm>
          <a:prstGeom prst="curvedUpArrow">
            <a:avLst>
              <a:gd name="adj1" fmla="val 28072"/>
              <a:gd name="adj2" fmla="val 66229"/>
              <a:gd name="adj3" fmla="val 37819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1" name="AutoShape 15"/>
          <p:cNvSpPr>
            <a:spLocks noChangeArrowheads="1"/>
          </p:cNvSpPr>
          <p:nvPr/>
        </p:nvSpPr>
        <p:spPr bwMode="auto">
          <a:xfrm>
            <a:off x="6019800" y="1066800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/>
        </p:nvGraphicFramePr>
        <p:xfrm>
          <a:off x="152400" y="1600200"/>
          <a:ext cx="8839200" cy="4606291"/>
        </p:xfrm>
        <a:graphic>
          <a:graphicData uri="http://schemas.openxmlformats.org/drawingml/2006/table">
            <a:tbl>
              <a:tblPr/>
              <a:tblGrid>
                <a:gridCol w="1430338"/>
                <a:gridCol w="1768475"/>
                <a:gridCol w="2105025"/>
                <a:gridCol w="1430337"/>
                <a:gridCol w="2105025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NAICS level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 #1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 #2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NAICS code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NAICS code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31-33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Subsector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 Manufacturing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Broadcasting and telecommunications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 group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Dairy Product Manufacturing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5133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31151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Dairy Product (except Frozen) Manufacturing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51332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Wireless telecommunications carriers, except satellite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 Industry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311513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Cheese Manufacturing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513321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Paging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090" name="Freeform 49"/>
          <p:cNvSpPr>
            <a:spLocks/>
          </p:cNvSpPr>
          <p:nvPr/>
        </p:nvSpPr>
        <p:spPr bwMode="auto">
          <a:xfrm rot="10800000" flipV="1">
            <a:off x="2057400" y="6019800"/>
            <a:ext cx="1905000" cy="609600"/>
          </a:xfrm>
          <a:custGeom>
            <a:avLst/>
            <a:gdLst>
              <a:gd name="T0" fmla="*/ 0 w 2112"/>
              <a:gd name="T1" fmla="*/ 240 h 240"/>
              <a:gd name="T2" fmla="*/ 2112 w 2112"/>
              <a:gd name="T3" fmla="*/ 240 h 240"/>
              <a:gd name="T4" fmla="*/ 2112 w 2112"/>
              <a:gd name="T5" fmla="*/ 0 h 240"/>
              <a:gd name="T6" fmla="*/ 0 60000 65536"/>
              <a:gd name="T7" fmla="*/ 0 60000 65536"/>
              <a:gd name="T8" fmla="*/ 0 60000 65536"/>
              <a:gd name="T9" fmla="*/ 0 w 2112"/>
              <a:gd name="T10" fmla="*/ 0 h 240"/>
              <a:gd name="T11" fmla="*/ 2112 w 211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240">
                <a:moveTo>
                  <a:pt x="0" y="240"/>
                </a:moveTo>
                <a:lnTo>
                  <a:pt x="2112" y="240"/>
                </a:lnTo>
                <a:lnTo>
                  <a:pt x="2112" y="0"/>
                </a:lnTo>
              </a:path>
            </a:pathLst>
          </a:custGeom>
          <a:noFill/>
          <a:ln w="25400" cap="flat" cmpd="sng">
            <a:solidFill>
              <a:srgbClr val="D85700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091" name="Text Box 50"/>
          <p:cNvSpPr txBox="1">
            <a:spLocks noChangeArrowheads="1"/>
          </p:cNvSpPr>
          <p:nvPr/>
        </p:nvSpPr>
        <p:spPr bwMode="auto">
          <a:xfrm>
            <a:off x="4038600" y="6477000"/>
            <a:ext cx="45180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ZapfHumnst BT"/>
              </a:rPr>
              <a:t>Unique to country; standardization ends at 5-digit code.</a:t>
            </a:r>
          </a:p>
        </p:txBody>
      </p:sp>
      <p:sp>
        <p:nvSpPr>
          <p:cNvPr id="87092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North American Industry Classification System (NAICS)</a:t>
            </a:r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Location </a:t>
            </a:r>
            <a:r>
              <a:rPr lang="en-US" sz="3600" dirty="0" smtClean="0"/>
              <a:t>Quotients (LQs) are a regularly used method for regional analysis</a:t>
            </a:r>
            <a:endParaRPr lang="en-US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LQs measure the </a:t>
            </a:r>
            <a:r>
              <a:rPr lang="en-US" i="1" dirty="0" smtClean="0"/>
              <a:t>relative concentration </a:t>
            </a:r>
            <a:r>
              <a:rPr lang="en-US" dirty="0" smtClean="0"/>
              <a:t>of a given industry in a given place.</a:t>
            </a:r>
          </a:p>
          <a:p>
            <a:pPr lvl="1"/>
            <a:r>
              <a:rPr lang="en-US" dirty="0" smtClean="0"/>
              <a:t>Often relative to the nation, but can also calculate state LQs</a:t>
            </a:r>
          </a:p>
          <a:p>
            <a:pPr lvl="1"/>
            <a:endParaRPr lang="en-US" dirty="0"/>
          </a:p>
          <a:p>
            <a:r>
              <a:rPr lang="en-US" dirty="0" smtClean="0"/>
              <a:t>LQs are used to identify potential sources of competitive advantage, or areas of regional specialization</a:t>
            </a:r>
          </a:p>
          <a:p>
            <a:endParaRPr lang="en-US" dirty="0" smtClean="0"/>
          </a:p>
          <a:p>
            <a:r>
              <a:rPr lang="en-US" dirty="0"/>
              <a:t>Calculated by dividing the proportion of the </a:t>
            </a:r>
            <a:r>
              <a:rPr lang="en-US" i="1" dirty="0">
                <a:solidFill>
                  <a:srgbClr val="CC0000"/>
                </a:solidFill>
              </a:rPr>
              <a:t>region’s economic activity</a:t>
            </a:r>
            <a:r>
              <a:rPr lang="en-US" i="1" dirty="0"/>
              <a:t> </a:t>
            </a:r>
            <a:r>
              <a:rPr lang="en-US" dirty="0"/>
              <a:t>in an industry, by the proportion of the </a:t>
            </a:r>
            <a:r>
              <a:rPr lang="en-US" i="1" dirty="0">
                <a:solidFill>
                  <a:srgbClr val="CC0000"/>
                </a:solidFill>
              </a:rPr>
              <a:t>nation’s economic activity</a:t>
            </a:r>
            <a:r>
              <a:rPr lang="en-US" dirty="0"/>
              <a:t> in that same industry.</a:t>
            </a:r>
          </a:p>
          <a:p>
            <a:endParaRPr lang="en-US" dirty="0"/>
          </a:p>
          <a:p>
            <a:r>
              <a:rPr lang="en-US" dirty="0"/>
              <a:t>Industry employment is the most commonly used variable, but could also generate LQs from other variables.</a:t>
            </a:r>
          </a:p>
          <a:p>
            <a:pPr lvl="1"/>
            <a:r>
              <a:rPr lang="en-US" dirty="0"/>
              <a:t>E.g., occupational employment, industrial output, revenue, etc.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Quotients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66988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743200"/>
            <a:ext cx="2819400" cy="2743200"/>
            <a:chOff x="480" y="1614"/>
            <a:chExt cx="1776" cy="1728"/>
          </a:xfrm>
        </p:grpSpPr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1392" y="211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ahoma" pitchFamily="34" charset="0"/>
                </a:rPr>
                <a:t>Total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1392" y="283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C00000"/>
                  </a:solidFill>
                  <a:latin typeface="Tahoma" pitchFamily="34" charset="0"/>
                </a:rPr>
                <a:t>Total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0" y="1614"/>
              <a:ext cx="1536" cy="1728"/>
              <a:chOff x="480" y="1584"/>
              <a:chExt cx="1536" cy="1728"/>
            </a:xfrm>
          </p:grpSpPr>
          <p:sp>
            <p:nvSpPr>
              <p:cNvPr id="174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10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ahoma" pitchFamily="34" charset="0"/>
                  </a:rPr>
                  <a:t>Industry</a:t>
                </a:r>
              </a:p>
            </p:txBody>
          </p:sp>
          <p:sp>
            <p:nvSpPr>
              <p:cNvPr id="17420" name="Line 10"/>
              <p:cNvSpPr>
                <a:spLocks noChangeShapeType="1"/>
              </p:cNvSpPr>
              <p:nvPr/>
            </p:nvSpPr>
            <p:spPr bwMode="auto">
              <a:xfrm flipH="1">
                <a:off x="1239" y="1872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1" name="Line 11"/>
              <p:cNvSpPr>
                <a:spLocks noChangeShapeType="1"/>
              </p:cNvSpPr>
              <p:nvPr/>
            </p:nvSpPr>
            <p:spPr bwMode="auto">
              <a:xfrm>
                <a:off x="480" y="2448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2" name="Text Box 12"/>
              <p:cNvSpPr txBox="1">
                <a:spLocks noChangeArrowheads="1"/>
              </p:cNvSpPr>
              <p:nvPr/>
            </p:nvSpPr>
            <p:spPr bwMode="auto">
              <a:xfrm>
                <a:off x="768" y="2640"/>
                <a:ext cx="10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C00000"/>
                    </a:solidFill>
                    <a:latin typeface="Tahoma" pitchFamily="34" charset="0"/>
                  </a:rPr>
                  <a:t>Industry</a:t>
                </a:r>
              </a:p>
            </p:txBody>
          </p:sp>
          <p:sp>
            <p:nvSpPr>
              <p:cNvPr id="17423" name="Line 13"/>
              <p:cNvSpPr>
                <a:spLocks noChangeShapeType="1"/>
              </p:cNvSpPr>
              <p:nvPr/>
            </p:nvSpPr>
            <p:spPr bwMode="auto">
              <a:xfrm flipH="1">
                <a:off x="1239" y="2592"/>
                <a:ext cx="432" cy="432"/>
              </a:xfrm>
              <a:prstGeom prst="lin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4" name="Rectangle 14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88" cy="816"/>
              </a:xfrm>
              <a:prstGeom prst="rect">
                <a:avLst/>
              </a:prstGeom>
              <a:solidFill>
                <a:srgbClr val="3D428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Region</a:t>
                </a:r>
              </a:p>
            </p:txBody>
          </p:sp>
          <p:sp>
            <p:nvSpPr>
              <p:cNvPr id="17425" name="Rectangle 15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288" cy="816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ahoma" pitchFamily="34" charset="0"/>
                  </a:rPr>
                  <a:t>Nation</a:t>
                </a:r>
              </a:p>
            </p:txBody>
          </p:sp>
        </p:grpSp>
      </p:grpSp>
      <p:sp>
        <p:nvSpPr>
          <p:cNvPr id="1741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62000" y="1485900"/>
            <a:ext cx="2209800" cy="685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hlink"/>
              </a:buClr>
              <a:buSzPct val="110000"/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Formula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486400" y="3533775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ahoma" pitchFamily="34" charset="0"/>
              </a:rPr>
              <a:t>100 Total Jobs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486400" y="5133975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1,000,000 Total Jobs</a:t>
            </a:r>
            <a:endParaRPr lang="en-US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572000" y="2879725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ahoma" pitchFamily="34" charset="0"/>
              </a:rPr>
              <a:t>20 MFG jobs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5243513" y="3200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038600" y="4114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95800" y="44196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100,000 MFG Jobs</a:t>
            </a:r>
            <a:endParaRPr lang="en-US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5243513" y="4800600"/>
            <a:ext cx="685800" cy="68580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038600" y="2743200"/>
            <a:ext cx="457200" cy="1295400"/>
          </a:xfrm>
          <a:prstGeom prst="rect">
            <a:avLst/>
          </a:prstGeom>
          <a:solidFill>
            <a:srgbClr val="3D42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Region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38600" y="4191000"/>
            <a:ext cx="457200" cy="1295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Nation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572000" y="2879725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ahoma" pitchFamily="34" charset="0"/>
              </a:rPr>
              <a:t>5 MFG jobs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572000" y="2879725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ahoma" pitchFamily="34" charset="0"/>
              </a:rPr>
              <a:t>10 MFG jobs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30" name="Rectangle 16"/>
          <p:cNvSpPr txBox="1">
            <a:spLocks noChangeArrowheads="1"/>
          </p:cNvSpPr>
          <p:nvPr/>
        </p:nvSpPr>
        <p:spPr bwMode="auto">
          <a:xfrm>
            <a:off x="4191000" y="14859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 3" pitchFamily="18" charset="2"/>
              <a:buNone/>
              <a:tabLst/>
              <a:defRPr/>
            </a:pPr>
            <a:r>
              <a:rPr lang="en-US" sz="2600" dirty="0" smtClean="0">
                <a:latin typeface="Tahoma" pitchFamily="34" charset="0"/>
                <a:cs typeface="+mn-cs"/>
              </a:rPr>
              <a:t>Example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6858000" y="3733800"/>
            <a:ext cx="762000" cy="609600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16"/>
          <p:cNvSpPr txBox="1">
            <a:spLocks noChangeArrowheads="1"/>
          </p:cNvSpPr>
          <p:nvPr/>
        </p:nvSpPr>
        <p:spPr bwMode="auto">
          <a:xfrm>
            <a:off x="7772400" y="14859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 3" pitchFamily="18" charset="2"/>
              <a:buNone/>
              <a:tabLst/>
              <a:defRPr/>
            </a:pPr>
            <a:r>
              <a:rPr lang="en-US" sz="2600" noProof="0" dirty="0" smtClean="0">
                <a:latin typeface="Tahoma" pitchFamily="34" charset="0"/>
                <a:cs typeface="+mn-cs"/>
              </a:rPr>
              <a:t>LQ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0500" y="355633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6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7600" y="35563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0.5</a:t>
            </a:r>
            <a:endParaRPr lang="en-US" sz="6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0500" y="355633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6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2819400"/>
            <a:ext cx="14478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39" grpId="0"/>
      <p:bldP spid="39" grpId="1"/>
      <p:bldP spid="31" grpId="0" animBg="1"/>
      <p:bldP spid="34" grpId="0"/>
      <p:bldP spid="34" grpId="1"/>
      <p:bldP spid="35" grpId="0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LQs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use location quotient to get a sense of the specialization of regional industries</a:t>
            </a:r>
          </a:p>
          <a:p>
            <a:pPr lvl="1"/>
            <a:r>
              <a:rPr lang="en-US" dirty="0" smtClean="0"/>
              <a:t>General rules of thumb</a:t>
            </a:r>
          </a:p>
          <a:p>
            <a:pPr lvl="2"/>
            <a:r>
              <a:rPr lang="en-US" dirty="0" smtClean="0"/>
              <a:t>LQs of 1.2 or higher indicates some degree of specialization</a:t>
            </a:r>
          </a:p>
          <a:p>
            <a:pPr lvl="2"/>
            <a:r>
              <a:rPr lang="en-US" dirty="0" smtClean="0"/>
              <a:t>LQs of 0.8 to 1.2 indicate normal distribution of industry within the region</a:t>
            </a:r>
          </a:p>
          <a:p>
            <a:pPr lvl="2"/>
            <a:r>
              <a:rPr lang="en-US" dirty="0" smtClean="0"/>
              <a:t>LQs of less than 0.8 may indicate that the region may be deficient</a:t>
            </a:r>
          </a:p>
          <a:p>
            <a:pPr lvl="1"/>
            <a:r>
              <a:rPr lang="en-US" dirty="0" smtClean="0"/>
              <a:t>Depends on size of region, nature of industry</a:t>
            </a:r>
          </a:p>
          <a:p>
            <a:pPr lvl="2"/>
            <a:r>
              <a:rPr lang="en-US" dirty="0" smtClean="0"/>
              <a:t>Smaller regions may have larger LQs</a:t>
            </a:r>
          </a:p>
          <a:p>
            <a:pPr lvl="2"/>
            <a:r>
              <a:rPr lang="en-US" dirty="0" smtClean="0"/>
              <a:t>Not industries are appropriate for all places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If all location quotients near or at a 1.0, will see the region resembling the national economy</a:t>
            </a:r>
          </a:p>
          <a:p>
            <a:pPr lvl="1"/>
            <a:r>
              <a:rPr lang="en-US" dirty="0" smtClean="0"/>
              <a:t>Region may be sufficiently diversified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Thinking about LQs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Sensitive to the size of the region and base</a:t>
            </a:r>
          </a:p>
          <a:p>
            <a:pPr eaLnBrk="1" hangingPunct="1"/>
            <a:r>
              <a:rPr lang="en-US" sz="2800" smtClean="0"/>
              <a:t>Sensitive to the level of industry</a:t>
            </a:r>
          </a:p>
        </p:txBody>
      </p:sp>
      <p:graphicFrame>
        <p:nvGraphicFramePr>
          <p:cNvPr id="26776" name="Group 15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5166373"/>
              </p:ext>
            </p:extLst>
          </p:nvPr>
        </p:nvGraphicFramePr>
        <p:xfrm>
          <a:off x="457200" y="2971800"/>
          <a:ext cx="8229600" cy="2788920"/>
        </p:xfrm>
        <a:graphic>
          <a:graphicData uri="http://schemas.openxmlformats.org/drawingml/2006/table">
            <a:tbl>
              <a:tblPr/>
              <a:tblGrid>
                <a:gridCol w="5410200"/>
                <a:gridCol w="1371600"/>
                <a:gridCol w="1447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Industry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Alabama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Montgomery County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31-33 Manufacturing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336 Transportation </a:t>
                      </a: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Eqpt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. MFG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3363 Motor Vehicle Parts MFG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54 Professional and technical services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5412 Accounting and bookkeeping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NAICS 541213 Tax preparation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Interpreting Location Quotients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66988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50085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85081" y="15240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Interpretation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6324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J. </a:t>
            </a:r>
            <a:r>
              <a:rPr lang="en-US" sz="1200" i="1" dirty="0" err="1" smtClean="0"/>
              <a:t>Paytas</a:t>
            </a:r>
            <a:endParaRPr lang="en-US" sz="1200" i="1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5181600" y="2148840"/>
            <a:ext cx="3429000" cy="4023360"/>
          </a:xfrm>
        </p:spPr>
        <p:txBody>
          <a:bodyPr/>
          <a:lstStyle/>
          <a:p>
            <a:r>
              <a:rPr lang="en-US" dirty="0" smtClean="0"/>
              <a:t>High is not always good, low is not always bad</a:t>
            </a:r>
          </a:p>
          <a:p>
            <a:r>
              <a:rPr lang="en-US" dirty="0" smtClean="0"/>
              <a:t>Its best not to interpret LQs in a vacuum</a:t>
            </a:r>
          </a:p>
          <a:p>
            <a:r>
              <a:rPr lang="en-US" dirty="0" smtClean="0"/>
              <a:t>Change in LQ is another important consideration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4523</TotalTime>
  <Words>648</Words>
  <Application>Microsoft Office PowerPoint</Application>
  <PresentationFormat>On-screen Show (4:3)</PresentationFormat>
  <Paragraphs>165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Calculating Location Quotients</vt:lpstr>
      <vt:lpstr>Agenda</vt:lpstr>
      <vt:lpstr>Basic Economic Model</vt:lpstr>
      <vt:lpstr>North American Industry Classification System (NAICS)</vt:lpstr>
      <vt:lpstr>Location Quotients (LQs) are a regularly used method for regional analysis</vt:lpstr>
      <vt:lpstr>Location Quotients</vt:lpstr>
      <vt:lpstr>Interpreting LQs</vt:lpstr>
      <vt:lpstr>Thinking about LQs</vt:lpstr>
      <vt:lpstr>Interpreting Location Quotients</vt:lpstr>
      <vt:lpstr>Change in LQ</vt:lpstr>
      <vt:lpstr>Examples:</vt:lpstr>
      <vt:lpstr>BLS Location Quotient Calculator (http://www.bls.gov/cew/cewlq.htm)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Analyst Training</dc:title>
  <dc:subject>Exercises after Demonstrations</dc:subject>
  <dc:creator>Larry Less</dc:creator>
  <cp:lastModifiedBy>Mark, White</cp:lastModifiedBy>
  <cp:revision>171</cp:revision>
  <cp:lastPrinted>2012-09-14T14:29:38Z</cp:lastPrinted>
  <dcterms:created xsi:type="dcterms:W3CDTF">2011-09-20T13:18:07Z</dcterms:created>
  <dcterms:modified xsi:type="dcterms:W3CDTF">2012-09-14T14:35:57Z</dcterms:modified>
</cp:coreProperties>
</file>